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8"/>
  </p:notesMasterIdLst>
  <p:handoutMasterIdLst>
    <p:handoutMasterId r:id="rId49"/>
  </p:handoutMasterIdLst>
  <p:sldIdLst>
    <p:sldId id="257" r:id="rId2"/>
    <p:sldId id="262" r:id="rId3"/>
    <p:sldId id="258" r:id="rId4"/>
    <p:sldId id="259" r:id="rId5"/>
    <p:sldId id="260" r:id="rId6"/>
    <p:sldId id="263" r:id="rId7"/>
    <p:sldId id="264" r:id="rId8"/>
    <p:sldId id="265" r:id="rId9"/>
    <p:sldId id="266" r:id="rId10"/>
    <p:sldId id="309" r:id="rId11"/>
    <p:sldId id="268" r:id="rId12"/>
    <p:sldId id="269" r:id="rId13"/>
    <p:sldId id="270" r:id="rId14"/>
    <p:sldId id="271" r:id="rId15"/>
    <p:sldId id="272" r:id="rId16"/>
    <p:sldId id="273" r:id="rId17"/>
    <p:sldId id="274" r:id="rId18"/>
    <p:sldId id="275" r:id="rId19"/>
    <p:sldId id="276" r:id="rId20"/>
    <p:sldId id="308" r:id="rId21"/>
    <p:sldId id="277" r:id="rId22"/>
    <p:sldId id="278" r:id="rId23"/>
    <p:sldId id="279" r:id="rId24"/>
    <p:sldId id="280" r:id="rId25"/>
    <p:sldId id="281" r:id="rId26"/>
    <p:sldId id="282" r:id="rId27"/>
    <p:sldId id="283" r:id="rId28"/>
    <p:sldId id="284" r:id="rId29"/>
    <p:sldId id="285" r:id="rId30"/>
    <p:sldId id="286" r:id="rId31"/>
    <p:sldId id="287" r:id="rId32"/>
    <p:sldId id="289" r:id="rId33"/>
    <p:sldId id="290" r:id="rId34"/>
    <p:sldId id="291" r:id="rId35"/>
    <p:sldId id="292" r:id="rId36"/>
    <p:sldId id="311" r:id="rId37"/>
    <p:sldId id="297" r:id="rId38"/>
    <p:sldId id="298" r:id="rId39"/>
    <p:sldId id="313" r:id="rId40"/>
    <p:sldId id="300" r:id="rId41"/>
    <p:sldId id="293" r:id="rId42"/>
    <p:sldId id="294" r:id="rId43"/>
    <p:sldId id="304" r:id="rId44"/>
    <p:sldId id="305" r:id="rId45"/>
    <p:sldId id="306" r:id="rId46"/>
    <p:sldId id="307" r:id="rId4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3" autoAdjust="0"/>
    <p:restoredTop sz="94650" autoAdjust="0"/>
  </p:normalViewPr>
  <p:slideViewPr>
    <p:cSldViewPr>
      <p:cViewPr varScale="1">
        <p:scale>
          <a:sx n="104" d="100"/>
          <a:sy n="104" d="100"/>
        </p:scale>
        <p:origin x="-18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3" d="100"/>
          <a:sy n="83" d="100"/>
        </p:scale>
        <p:origin x="-2040"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EE6C055-AF8D-4AFA-8E0F-8969D23C1200}" type="datetimeFigureOut">
              <a:rPr lang="es-ES" smtClean="0"/>
              <a:pPr/>
              <a:t>02/07/2012</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DFFB61-FB4A-49CA-9638-E4EA34CAA686}"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4EA6E3-3D2E-4D17-A93F-835881D08B7B}" type="datetimeFigureOut">
              <a:rPr lang="es-ES" smtClean="0"/>
              <a:pPr/>
              <a:t>02/07/2012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AEB970D-02DC-4F54-AE8F-D19F0E236643}" type="slidenum">
              <a:rPr lang="es-ES" smtClean="0"/>
              <a:pPr/>
              <a:t>‹Nº›</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6AEB970D-02DC-4F54-AE8F-D19F0E236643}" type="slidenum">
              <a:rPr lang="es-ES" smtClean="0"/>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dissolve/>
    <p:sndAc>
      <p:stSnd>
        <p:snd r:embed="rId1" name="chimes.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transition>
    <p:dissolve/>
    <p:sndAc>
      <p:stSnd>
        <p:snd r:embed="rId1" name="chimes.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5C1CAA9-704E-487A-AC20-F05DD3EDDFB7}" type="slidenum">
              <a:rPr lang="es-ES" smtClean="0"/>
              <a:pPr/>
              <a:t>‹Nº›</a:t>
            </a:fld>
            <a:endParaRPr lang="es-ES"/>
          </a:p>
        </p:txBody>
      </p:sp>
    </p:spTree>
  </p:cSld>
  <p:clrMapOvr>
    <a:masterClrMapping/>
  </p:clrMapOvr>
  <p:transition>
    <p:dissolve/>
    <p:sndAc>
      <p:stSnd>
        <p:snd r:embed="rId1" name="chimes.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2C8A5857-7727-4B3A-AC75-D8294C3BCEED}" type="datetimeFigureOut">
              <a:rPr lang="es-ES" smtClean="0"/>
              <a:pPr/>
              <a:t>02/07/2012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077200" y="6356350"/>
            <a:ext cx="609600" cy="365125"/>
          </a:xfrm>
        </p:spPr>
        <p:txBody>
          <a:bodyPr/>
          <a:lstStyle/>
          <a:p>
            <a:fld id="{85C1CAA9-704E-487A-AC20-F05DD3EDDFB7}" type="slidenum">
              <a:rPr lang="es-ES" smtClean="0"/>
              <a:pPr/>
              <a:t>‹Nº›</a:t>
            </a:fld>
            <a:endParaRPr lang="es-ES"/>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sndAc>
      <p:stSnd>
        <p:snd r:embed="rId1" name="chimes.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C8A5857-7727-4B3A-AC75-D8294C3BCEED}" type="datetimeFigureOut">
              <a:rPr lang="es-ES" smtClean="0"/>
              <a:pPr/>
              <a:t>02/07/2012</a:t>
            </a:fld>
            <a:endParaRPr lang="es-ES"/>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5C1CAA9-704E-487A-AC20-F05DD3EDDFB7}" type="slidenum">
              <a:rPr lang="es-ES" smtClean="0"/>
              <a:pPr/>
              <a:t>‹Nº›</a:t>
            </a:fld>
            <a:endParaRPr lang="es-ES"/>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dissolve/>
    <p:sndAc>
      <p:stSnd>
        <p:snd r:embed="rId13" name="chimes.wav" builtIn="1"/>
      </p:stSnd>
    </p:sndAc>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a:t/>
            </a:r>
            <a:br>
              <a:rPr lang="es-ES" dirty="0"/>
            </a:br>
            <a:r>
              <a:rPr lang="es-ES" b="1" i="1" dirty="0" smtClean="0">
                <a:solidFill>
                  <a:schemeClr val="accent1"/>
                </a:solidFill>
              </a:rPr>
              <a:t>Arquitectura </a:t>
            </a:r>
            <a:r>
              <a:rPr lang="es-ES" b="1" i="1" dirty="0">
                <a:solidFill>
                  <a:schemeClr val="accent1"/>
                </a:solidFill>
              </a:rPr>
              <a:t>de </a:t>
            </a:r>
            <a:r>
              <a:rPr lang="es-ES" b="1" i="1" dirty="0" smtClean="0">
                <a:solidFill>
                  <a:schemeClr val="accent1"/>
                </a:solidFill>
              </a:rPr>
              <a:t>computadores</a:t>
            </a:r>
            <a:r>
              <a:rPr lang="es-ES" dirty="0"/>
              <a:t/>
            </a:r>
            <a:br>
              <a:rPr lang="es-ES" dirty="0"/>
            </a:br>
            <a:endParaRPr lang="es-ES" dirty="0"/>
          </a:p>
        </p:txBody>
      </p:sp>
      <p:sp>
        <p:nvSpPr>
          <p:cNvPr id="3" name="2 Marcador de contenido"/>
          <p:cNvSpPr>
            <a:spLocks noGrp="1"/>
          </p:cNvSpPr>
          <p:nvPr>
            <p:ph idx="1"/>
          </p:nvPr>
        </p:nvSpPr>
        <p:spPr>
          <a:xfrm>
            <a:off x="457200" y="1600201"/>
            <a:ext cx="8229600" cy="2828932"/>
          </a:xfrm>
        </p:spPr>
        <p:txBody>
          <a:bodyPr>
            <a:normAutofit fontScale="25000" lnSpcReduction="20000"/>
          </a:bodyPr>
          <a:lstStyle/>
          <a:p>
            <a:r>
              <a:rPr lang="es-ES" sz="8000" b="1" i="1" dirty="0" smtClean="0">
                <a:solidFill>
                  <a:schemeClr val="accent1"/>
                </a:solidFill>
                <a:latin typeface="+mj-lt"/>
              </a:rPr>
              <a:t>La arquitectura de computadores: es el diseño conceptual y la estructura operacional fundamental de un sistema de computadora. Es decir, es un modelo y una descripción funcional de los requerimientos y las implementaciones de diseño para varias partes de una computadora, con especial interés en la forma en que la unidad sentar de procesamiento “UCP” trabajan internamente y accede a las direcciones de memoria.</a:t>
            </a:r>
          </a:p>
          <a:p>
            <a:pPr>
              <a:buNone/>
            </a:pPr>
            <a:endParaRPr lang="es-ES" sz="8000" b="1" i="1" dirty="0" smtClean="0">
              <a:solidFill>
                <a:schemeClr val="accent1"/>
              </a:solidFill>
              <a:latin typeface="+mj-lt"/>
            </a:endParaRPr>
          </a:p>
          <a:p>
            <a:r>
              <a:rPr lang="es-ES" sz="8000" b="1" i="1" dirty="0" smtClean="0">
                <a:solidFill>
                  <a:schemeClr val="accent1"/>
                </a:solidFill>
                <a:latin typeface="+mj-lt"/>
              </a:rPr>
              <a:t>La arquitectura es básicamente una visión típica conformada por capas de abstracción:  </a:t>
            </a:r>
          </a:p>
          <a:p>
            <a:r>
              <a:rPr lang="es-ES" sz="8000" b="1" i="1" dirty="0" smtClean="0">
                <a:solidFill>
                  <a:schemeClr val="accent1"/>
                </a:solidFill>
                <a:latin typeface="+mj-lt"/>
              </a:rPr>
              <a:t>1: Sistema operativo y aplicaciones</a:t>
            </a:r>
          </a:p>
          <a:p>
            <a:r>
              <a:rPr lang="es-ES" sz="8000" b="1" i="1" dirty="0" smtClean="0">
                <a:solidFill>
                  <a:schemeClr val="accent1"/>
                </a:solidFill>
                <a:latin typeface="+mj-lt"/>
              </a:rPr>
              <a:t>2: </a:t>
            </a:r>
            <a:r>
              <a:rPr lang="es-ES" sz="8000" b="1" i="1" dirty="0" err="1" smtClean="0">
                <a:solidFill>
                  <a:schemeClr val="accent1"/>
                </a:solidFill>
                <a:latin typeface="+mj-lt"/>
              </a:rPr>
              <a:t>Kernel</a:t>
            </a:r>
            <a:endParaRPr lang="es-ES" sz="8000" b="1" i="1" dirty="0" smtClean="0">
              <a:solidFill>
                <a:schemeClr val="accent1"/>
              </a:solidFill>
              <a:latin typeface="+mj-lt"/>
            </a:endParaRPr>
          </a:p>
          <a:p>
            <a:r>
              <a:rPr lang="es-ES" sz="8000" b="1" i="1" dirty="0" smtClean="0">
                <a:solidFill>
                  <a:schemeClr val="accent1"/>
                </a:solidFill>
                <a:latin typeface="+mj-lt"/>
              </a:rPr>
              <a:t>3: Firmware</a:t>
            </a:r>
          </a:p>
          <a:p>
            <a:r>
              <a:rPr lang="es-ES" sz="8000" b="1" i="1" dirty="0" smtClean="0">
                <a:solidFill>
                  <a:schemeClr val="accent1"/>
                </a:solidFill>
                <a:latin typeface="+mj-lt"/>
              </a:rPr>
              <a:t>4: Ensamblador</a:t>
            </a:r>
          </a:p>
          <a:p>
            <a:endParaRPr lang="es-ES" dirty="0"/>
          </a:p>
        </p:txBody>
      </p:sp>
      <p:pic>
        <p:nvPicPr>
          <p:cNvPr id="2050" name="Picture 2" descr="imagesCAK3SW6G"/>
          <p:cNvPicPr>
            <a:picLocks noChangeAspect="1" noChangeArrowheads="1"/>
          </p:cNvPicPr>
          <p:nvPr/>
        </p:nvPicPr>
        <p:blipFill>
          <a:blip r:embed="rId4"/>
          <a:srcRect/>
          <a:stretch>
            <a:fillRect/>
          </a:stretch>
        </p:blipFill>
        <p:spPr bwMode="auto">
          <a:xfrm>
            <a:off x="4786314" y="4572008"/>
            <a:ext cx="2928958" cy="2143116"/>
          </a:xfrm>
          <a:prstGeom prst="rect">
            <a:avLst/>
          </a:prstGeom>
          <a:noFill/>
          <a:ln w="9525">
            <a:noFill/>
            <a:miter lim="800000"/>
            <a:headEnd/>
            <a:tailEnd/>
          </a:ln>
        </p:spPr>
      </p:pic>
    </p:spTree>
  </p:cSld>
  <p:clrMapOvr>
    <a:masterClrMapping/>
  </p:clrMapOvr>
  <p:transition>
    <p:dissolve/>
    <p:sndAc>
      <p:stSnd>
        <p:snd r:embed="rId3" name="drumroll.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14414" y="704088"/>
            <a:ext cx="7472386" cy="510334"/>
          </a:xfrm>
        </p:spPr>
        <p:txBody>
          <a:bodyPr>
            <a:normAutofit fontScale="90000"/>
          </a:bodyPr>
          <a:lstStyle/>
          <a:p>
            <a:pPr algn="ctr"/>
            <a:r>
              <a:rPr lang="es-ES" b="1" i="1" dirty="0" smtClean="0">
                <a:solidFill>
                  <a:schemeClr val="accent1"/>
                </a:solidFill>
              </a:rPr>
              <a:t>Historia de los computadores</a:t>
            </a:r>
            <a:endParaRPr lang="es-ES" dirty="0"/>
          </a:p>
        </p:txBody>
      </p:sp>
      <p:sp>
        <p:nvSpPr>
          <p:cNvPr id="3" name="2 Marcador de contenido"/>
          <p:cNvSpPr>
            <a:spLocks noGrp="1"/>
          </p:cNvSpPr>
          <p:nvPr>
            <p:ph idx="1"/>
          </p:nvPr>
        </p:nvSpPr>
        <p:spPr>
          <a:xfrm>
            <a:off x="457200" y="1357298"/>
            <a:ext cx="8229600" cy="3643338"/>
          </a:xfrm>
        </p:spPr>
        <p:txBody>
          <a:bodyPr>
            <a:normAutofit fontScale="70000" lnSpcReduction="20000"/>
          </a:bodyPr>
          <a:lstStyle/>
          <a:p>
            <a:pPr>
              <a:buNone/>
            </a:pPr>
            <a:r>
              <a:rPr lang="es-ES" dirty="0" smtClean="0"/>
              <a:t> </a:t>
            </a:r>
          </a:p>
          <a:p>
            <a:r>
              <a:rPr lang="es-ES" b="1" i="1" dirty="0" smtClean="0">
                <a:solidFill>
                  <a:schemeClr val="accent1"/>
                </a:solidFill>
                <a:latin typeface="+mj-lt"/>
              </a:rPr>
              <a:t>En 1709, el </a:t>
            </a:r>
            <a:r>
              <a:rPr lang="es-ES" b="1" i="1" dirty="0" smtClean="0">
                <a:solidFill>
                  <a:schemeClr val="accent1"/>
                </a:solidFill>
                <a:latin typeface="+mj-lt"/>
              </a:rPr>
              <a:t>matemático </a:t>
            </a:r>
            <a:r>
              <a:rPr lang="es-ES" b="1" i="1" dirty="0" smtClean="0">
                <a:solidFill>
                  <a:schemeClr val="accent1"/>
                </a:solidFill>
                <a:latin typeface="+mj-lt"/>
              </a:rPr>
              <a:t>e ingeniero veneciano Giovanni  </a:t>
            </a:r>
            <a:r>
              <a:rPr lang="es-ES" b="1" i="1" dirty="0" err="1" smtClean="0">
                <a:solidFill>
                  <a:schemeClr val="accent1"/>
                </a:solidFill>
                <a:latin typeface="+mj-lt"/>
              </a:rPr>
              <a:t>poleni</a:t>
            </a:r>
            <a:r>
              <a:rPr lang="es-ES" b="1" i="1" dirty="0" smtClean="0">
                <a:solidFill>
                  <a:schemeClr val="accent1"/>
                </a:solidFill>
                <a:latin typeface="+mj-lt"/>
              </a:rPr>
              <a:t> publico un libro llamado MISCELANEA,  en el cual </a:t>
            </a:r>
            <a:r>
              <a:rPr lang="es-ES" b="1" i="1" dirty="0" smtClean="0">
                <a:solidFill>
                  <a:schemeClr val="accent1"/>
                </a:solidFill>
                <a:latin typeface="+mj-lt"/>
              </a:rPr>
              <a:t>describe </a:t>
            </a:r>
            <a:r>
              <a:rPr lang="es-ES" b="1" i="1" dirty="0" smtClean="0">
                <a:solidFill>
                  <a:schemeClr val="accent1"/>
                </a:solidFill>
                <a:latin typeface="+mj-lt"/>
              </a:rPr>
              <a:t>una maquina de calcular</a:t>
            </a:r>
            <a:r>
              <a:rPr lang="es-ES" b="1" i="1" dirty="0" smtClean="0">
                <a:solidFill>
                  <a:schemeClr val="accent1"/>
                </a:solidFill>
                <a:latin typeface="+mj-lt"/>
              </a:rPr>
              <a:t>.</a:t>
            </a:r>
            <a:r>
              <a:rPr lang="es-ES" b="1" i="1" dirty="0" smtClean="0">
                <a:solidFill>
                  <a:schemeClr val="accent1"/>
                </a:solidFill>
                <a:latin typeface="+mj-lt"/>
              </a:rPr>
              <a:t> </a:t>
            </a:r>
          </a:p>
          <a:p>
            <a:endParaRPr lang="es-ES" b="1" i="1" dirty="0" smtClean="0">
              <a:solidFill>
                <a:schemeClr val="accent1"/>
              </a:solidFill>
              <a:latin typeface="+mj-lt"/>
            </a:endParaRPr>
          </a:p>
          <a:p>
            <a:r>
              <a:rPr lang="es-ES" b="1" i="1" dirty="0" smtClean="0">
                <a:solidFill>
                  <a:schemeClr val="accent1"/>
                </a:solidFill>
                <a:latin typeface="+mj-lt"/>
              </a:rPr>
              <a:t>En </a:t>
            </a:r>
            <a:r>
              <a:rPr lang="es-ES" b="1" i="1" dirty="0" smtClean="0">
                <a:solidFill>
                  <a:schemeClr val="accent1"/>
                </a:solidFill>
                <a:latin typeface="+mj-lt"/>
              </a:rPr>
              <a:t>1804, el </a:t>
            </a:r>
            <a:r>
              <a:rPr lang="es-ES" b="1" i="1" dirty="0" err="1" smtClean="0">
                <a:solidFill>
                  <a:schemeClr val="accent1"/>
                </a:solidFill>
                <a:latin typeface="+mj-lt"/>
              </a:rPr>
              <a:t>tejerances</a:t>
            </a:r>
            <a:r>
              <a:rPr lang="es-ES" b="1" i="1" dirty="0" smtClean="0">
                <a:solidFill>
                  <a:schemeClr val="accent1"/>
                </a:solidFill>
                <a:latin typeface="+mj-lt"/>
              </a:rPr>
              <a:t> </a:t>
            </a:r>
            <a:r>
              <a:rPr lang="es-ES" b="1" i="1" dirty="0" err="1" smtClean="0">
                <a:solidFill>
                  <a:schemeClr val="accent1"/>
                </a:solidFill>
                <a:latin typeface="+mj-lt"/>
              </a:rPr>
              <a:t>josedor</a:t>
            </a:r>
            <a:r>
              <a:rPr lang="es-ES" b="1" i="1" dirty="0" smtClean="0">
                <a:solidFill>
                  <a:schemeClr val="accent1"/>
                </a:solidFill>
                <a:latin typeface="+mj-lt"/>
              </a:rPr>
              <a:t> </a:t>
            </a:r>
            <a:r>
              <a:rPr lang="es-ES" b="1" i="1" dirty="0" smtClean="0">
                <a:solidFill>
                  <a:schemeClr val="accent1"/>
                </a:solidFill>
                <a:latin typeface="+mj-lt"/>
              </a:rPr>
              <a:t>francés Joseph Jacquard </a:t>
            </a:r>
            <a:r>
              <a:rPr lang="es-ES" b="1" i="1" dirty="0" smtClean="0">
                <a:solidFill>
                  <a:schemeClr val="accent1"/>
                </a:solidFill>
                <a:latin typeface="+mj-lt"/>
              </a:rPr>
              <a:t>construyo un telar para producir telas con diferentes diseños de manera </a:t>
            </a:r>
            <a:r>
              <a:rPr lang="es-ES" b="1" i="1" dirty="0" smtClean="0">
                <a:solidFill>
                  <a:schemeClr val="accent1"/>
                </a:solidFill>
                <a:latin typeface="+mj-lt"/>
              </a:rPr>
              <a:t>automática.</a:t>
            </a:r>
            <a:r>
              <a:rPr lang="es-ES" b="1" i="1" dirty="0" smtClean="0">
                <a:solidFill>
                  <a:schemeClr val="accent1"/>
                </a:solidFill>
                <a:latin typeface="+mj-lt"/>
              </a:rPr>
              <a:t> </a:t>
            </a:r>
          </a:p>
          <a:p>
            <a:endParaRPr lang="es-ES" b="1" i="1" dirty="0" smtClean="0">
              <a:solidFill>
                <a:schemeClr val="accent1"/>
              </a:solidFill>
              <a:latin typeface="+mj-lt"/>
            </a:endParaRPr>
          </a:p>
          <a:p>
            <a:r>
              <a:rPr lang="es-ES" b="1" i="1" dirty="0" smtClean="0">
                <a:solidFill>
                  <a:schemeClr val="accent1"/>
                </a:solidFill>
                <a:latin typeface="+mj-lt"/>
              </a:rPr>
              <a:t>En </a:t>
            </a:r>
            <a:r>
              <a:rPr lang="es-ES" b="1" i="1" dirty="0" smtClean="0">
                <a:solidFill>
                  <a:schemeClr val="accent1"/>
                </a:solidFill>
                <a:latin typeface="+mj-lt"/>
              </a:rPr>
              <a:t>1820, En 1842, el </a:t>
            </a:r>
            <a:r>
              <a:rPr lang="es-ES" b="1" i="1" dirty="0" smtClean="0">
                <a:solidFill>
                  <a:schemeClr val="accent1"/>
                </a:solidFill>
                <a:latin typeface="+mj-lt"/>
              </a:rPr>
              <a:t>ingeniero </a:t>
            </a:r>
            <a:r>
              <a:rPr lang="es-ES" b="1" i="1" dirty="0" smtClean="0">
                <a:solidFill>
                  <a:schemeClr val="accent1"/>
                </a:solidFill>
                <a:latin typeface="+mj-lt"/>
              </a:rPr>
              <a:t>militar italiano L. F. </a:t>
            </a:r>
            <a:r>
              <a:rPr lang="es-ES" b="1" i="1" dirty="0" err="1" smtClean="0">
                <a:solidFill>
                  <a:schemeClr val="accent1"/>
                </a:solidFill>
                <a:latin typeface="+mj-lt"/>
              </a:rPr>
              <a:t>Menabrea</a:t>
            </a:r>
            <a:r>
              <a:rPr lang="es-ES" b="1" i="1" dirty="0" smtClean="0">
                <a:solidFill>
                  <a:schemeClr val="accent1"/>
                </a:solidFill>
                <a:latin typeface="+mj-lt"/>
              </a:rPr>
              <a:t> publico un articulo sobre la maquina </a:t>
            </a:r>
            <a:r>
              <a:rPr lang="es-ES" b="1" i="1" dirty="0" smtClean="0">
                <a:solidFill>
                  <a:schemeClr val="accent1"/>
                </a:solidFill>
                <a:latin typeface="+mj-lt"/>
              </a:rPr>
              <a:t>analítica </a:t>
            </a:r>
            <a:r>
              <a:rPr lang="es-ES" b="1" i="1" dirty="0" smtClean="0">
                <a:solidFill>
                  <a:schemeClr val="accent1"/>
                </a:solidFill>
                <a:latin typeface="+mj-lt"/>
              </a:rPr>
              <a:t>de charles </a:t>
            </a:r>
            <a:r>
              <a:rPr lang="es-ES" b="1" i="1" dirty="0" err="1" smtClean="0">
                <a:solidFill>
                  <a:schemeClr val="accent1"/>
                </a:solidFill>
                <a:latin typeface="+mj-lt"/>
              </a:rPr>
              <a:t>Baggage</a:t>
            </a:r>
            <a:r>
              <a:rPr lang="es-ES" b="1" i="1" dirty="0" smtClean="0">
                <a:solidFill>
                  <a:schemeClr val="accent1"/>
                </a:solidFill>
                <a:latin typeface="+mj-lt"/>
              </a:rPr>
              <a:t>.</a:t>
            </a:r>
          </a:p>
          <a:p>
            <a:pPr>
              <a:buNone/>
            </a:pPr>
            <a:endParaRPr lang="es-ES" b="1" i="1" dirty="0" smtClean="0">
              <a:solidFill>
                <a:schemeClr val="accent1"/>
              </a:solidFill>
              <a:latin typeface="+mj-lt"/>
            </a:endParaRPr>
          </a:p>
          <a:p>
            <a:r>
              <a:rPr lang="es-ES" b="1" i="1" dirty="0" smtClean="0">
                <a:solidFill>
                  <a:schemeClr val="accent1"/>
                </a:solidFill>
                <a:latin typeface="+mj-lt"/>
              </a:rPr>
              <a:t>En  la actualidad, subsisten en el mercado dos tipos de equipo, des </a:t>
            </a:r>
            <a:r>
              <a:rPr lang="es-ES" b="1" i="1" dirty="0" err="1" smtClean="0">
                <a:solidFill>
                  <a:schemeClr val="accent1"/>
                </a:solidFill>
                <a:latin typeface="+mj-lt"/>
              </a:rPr>
              <a:t>notebooks</a:t>
            </a:r>
            <a:r>
              <a:rPr lang="es-ES" b="1" i="1" dirty="0" smtClean="0">
                <a:solidFill>
                  <a:schemeClr val="accent1"/>
                </a:solidFill>
                <a:latin typeface="+mj-lt"/>
              </a:rPr>
              <a:t> hasta las supercomputadores; se imponen la programación por objetos, las interfaces de </a:t>
            </a:r>
            <a:r>
              <a:rPr lang="es-ES" b="1" i="1" dirty="0" smtClean="0">
                <a:solidFill>
                  <a:schemeClr val="accent1"/>
                </a:solidFill>
                <a:latin typeface="+mj-lt"/>
              </a:rPr>
              <a:t>gráficos de </a:t>
            </a:r>
            <a:r>
              <a:rPr lang="es-ES" b="1" i="1" dirty="0" smtClean="0">
                <a:solidFill>
                  <a:schemeClr val="accent1"/>
                </a:solidFill>
                <a:latin typeface="+mj-lt"/>
              </a:rPr>
              <a:t>usuario (GUI) y las aplicaciones clientes-servicios en la </a:t>
            </a:r>
            <a:r>
              <a:rPr lang="es-ES" b="1" i="1" dirty="0" smtClean="0">
                <a:solidFill>
                  <a:schemeClr val="accent1"/>
                </a:solidFill>
                <a:latin typeface="+mj-lt"/>
              </a:rPr>
              <a:t>Internet</a:t>
            </a:r>
            <a:r>
              <a:rPr lang="es-ES" b="1" i="1" dirty="0" smtClean="0">
                <a:solidFill>
                  <a:schemeClr val="accent1"/>
                </a:solidFill>
                <a:latin typeface="+mj-lt"/>
              </a:rPr>
              <a:t>. </a:t>
            </a:r>
          </a:p>
        </p:txBody>
      </p:sp>
      <p:pic>
        <p:nvPicPr>
          <p:cNvPr id="5" name="Picture 2" descr="ANd9GcR0GkKGqfmnyC0u3HBKRNC-qTpYF1FjuV2yXYbRHoFpX-425n-p8A"/>
          <p:cNvPicPr>
            <a:picLocks noChangeAspect="1" noChangeArrowheads="1"/>
          </p:cNvPicPr>
          <p:nvPr/>
        </p:nvPicPr>
        <p:blipFill>
          <a:blip r:embed="rId3"/>
          <a:srcRect/>
          <a:stretch>
            <a:fillRect/>
          </a:stretch>
        </p:blipFill>
        <p:spPr bwMode="auto">
          <a:xfrm>
            <a:off x="3000364" y="5000636"/>
            <a:ext cx="2200276" cy="1728784"/>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143008"/>
          </a:xfrm>
        </p:spPr>
        <p:txBody>
          <a:bodyPr>
            <a:normAutofit/>
          </a:bodyPr>
          <a:lstStyle/>
          <a:p>
            <a:pPr algn="ctr"/>
            <a:r>
              <a:rPr lang="es-ES" b="1" i="1" dirty="0" smtClean="0">
                <a:solidFill>
                  <a:schemeClr val="accent1"/>
                </a:solidFill>
              </a:rPr>
              <a:t>Súper computadora</a:t>
            </a:r>
            <a:endParaRPr lang="es-ES" b="1" i="1" dirty="0">
              <a:solidFill>
                <a:schemeClr val="accent1"/>
              </a:solidFill>
            </a:endParaRPr>
          </a:p>
        </p:txBody>
      </p:sp>
      <p:sp>
        <p:nvSpPr>
          <p:cNvPr id="3" name="2 Marcador de contenido"/>
          <p:cNvSpPr>
            <a:spLocks noGrp="1"/>
          </p:cNvSpPr>
          <p:nvPr>
            <p:ph idx="1"/>
          </p:nvPr>
        </p:nvSpPr>
        <p:spPr>
          <a:xfrm>
            <a:off x="457200" y="1571612"/>
            <a:ext cx="8229600" cy="3786214"/>
          </a:xfrm>
        </p:spPr>
        <p:txBody>
          <a:bodyPr>
            <a:normAutofit lnSpcReduction="10000"/>
          </a:bodyPr>
          <a:lstStyle/>
          <a:p>
            <a:r>
              <a:rPr lang="es-ES" sz="2400" b="1" i="1" dirty="0" smtClean="0">
                <a:solidFill>
                  <a:schemeClr val="accent1"/>
                </a:solidFill>
                <a:latin typeface="+mj-lt"/>
              </a:rPr>
              <a:t>es la computadora más potente disponible en un momento dado. Estas máquinas están construidas para procesar enormes cantidades de información en forma muy rápida. </a:t>
            </a:r>
          </a:p>
          <a:p>
            <a:endParaRPr lang="es-ES" sz="2400" b="1" i="1" dirty="0" smtClean="0">
              <a:solidFill>
                <a:schemeClr val="accent1"/>
              </a:solidFill>
              <a:latin typeface="+mj-lt"/>
            </a:endParaRPr>
          </a:p>
          <a:p>
            <a:r>
              <a:rPr lang="es-ES" sz="2400" b="1" i="1" dirty="0" smtClean="0">
                <a:solidFill>
                  <a:schemeClr val="accent1"/>
                </a:solidFill>
                <a:latin typeface="+mj-lt"/>
              </a:rPr>
              <a:t>Las supercomputadoras pueden costar desde 10 millones hasta 30 millones de dólares, y consumen energía eléctrica suficiente para alimentar 100 hogares. </a:t>
            </a:r>
          </a:p>
          <a:p>
            <a:endParaRPr lang="es-ES" sz="2400" b="1" i="1" dirty="0" smtClean="0">
              <a:solidFill>
                <a:schemeClr val="accent1"/>
              </a:solidFill>
              <a:latin typeface="+mj-lt"/>
            </a:endParaRPr>
          </a:p>
          <a:p>
            <a:r>
              <a:rPr lang="es-ES" sz="2400" b="1" i="1" dirty="0" smtClean="0">
                <a:solidFill>
                  <a:schemeClr val="accent1"/>
                </a:solidFill>
                <a:latin typeface="+mj-lt"/>
              </a:rPr>
              <a:t>Esta clase de computadora solo mente la utiliza la nasa para sus investigaciones.</a:t>
            </a:r>
          </a:p>
          <a:p>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285728"/>
            <a:ext cx="8229600" cy="928694"/>
          </a:xfrm>
        </p:spPr>
        <p:txBody>
          <a:bodyPr/>
          <a:lstStyle/>
          <a:p>
            <a:pPr algn="ctr"/>
            <a:r>
              <a:rPr lang="es-ES" b="1" i="1" dirty="0" smtClean="0">
                <a:solidFill>
                  <a:schemeClr val="accent1"/>
                </a:solidFill>
              </a:rPr>
              <a:t>Macro computadora</a:t>
            </a:r>
            <a:endParaRPr lang="es-ES" b="1" i="1" dirty="0">
              <a:solidFill>
                <a:schemeClr val="accent1"/>
              </a:solidFill>
            </a:endParaRPr>
          </a:p>
        </p:txBody>
      </p:sp>
      <p:sp>
        <p:nvSpPr>
          <p:cNvPr id="3" name="2 Marcador de contenido"/>
          <p:cNvSpPr>
            <a:spLocks noGrp="1"/>
          </p:cNvSpPr>
          <p:nvPr>
            <p:ph idx="1"/>
          </p:nvPr>
        </p:nvSpPr>
        <p:spPr>
          <a:xfrm>
            <a:off x="457200" y="1428736"/>
            <a:ext cx="8229600" cy="3071834"/>
          </a:xfrm>
        </p:spPr>
        <p:txBody>
          <a:bodyPr>
            <a:normAutofit fontScale="85000" lnSpcReduction="20000"/>
          </a:bodyPr>
          <a:lstStyle/>
          <a:p>
            <a:r>
              <a:rPr lang="es-ES" sz="2800" b="1" i="1" dirty="0" smtClean="0">
                <a:solidFill>
                  <a:schemeClr val="accent1"/>
                </a:solidFill>
                <a:latin typeface="+mj-lt"/>
              </a:rPr>
              <a:t>Macro computadora es  La computadora de mayor tamaño en uso común es el macro computadora. Las Macro computadoras “mainframe” están diseñadas para manejar grandes cantidades de entrada, salida y almacenamiento.</a:t>
            </a:r>
          </a:p>
          <a:p>
            <a:pPr>
              <a:buNone/>
            </a:pPr>
            <a:r>
              <a:rPr lang="es-ES" sz="2800" b="1" i="1" dirty="0" smtClean="0">
                <a:solidFill>
                  <a:schemeClr val="accent1"/>
                </a:solidFill>
                <a:latin typeface="+mj-lt"/>
              </a:rPr>
              <a:t> </a:t>
            </a:r>
          </a:p>
          <a:p>
            <a:endParaRPr lang="es-ES" sz="2800" b="1" i="1" dirty="0" smtClean="0">
              <a:solidFill>
                <a:schemeClr val="accent1"/>
              </a:solidFill>
              <a:latin typeface="+mj-lt"/>
            </a:endParaRPr>
          </a:p>
          <a:p>
            <a:r>
              <a:rPr lang="es-ES" sz="2800" b="1" i="1" dirty="0" smtClean="0">
                <a:solidFill>
                  <a:schemeClr val="accent1"/>
                </a:solidFill>
                <a:latin typeface="+mj-lt"/>
              </a:rPr>
              <a:t>Estas computadoras básicamente están diseñadas para generar grandes almacenamientos de almacenamiento, un poco parecidas ala supercomputadora.</a:t>
            </a:r>
          </a:p>
          <a:p>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653210"/>
          </a:xfrm>
        </p:spPr>
        <p:txBody>
          <a:bodyPr>
            <a:normAutofit fontScale="90000"/>
          </a:bodyPr>
          <a:lstStyle/>
          <a:p>
            <a:pPr algn="ctr"/>
            <a:r>
              <a:rPr lang="es-ES" b="1" i="1" dirty="0" smtClean="0"/>
              <a:t>      </a:t>
            </a:r>
            <a:r>
              <a:rPr lang="es-ES" b="1" i="1" dirty="0" smtClean="0">
                <a:solidFill>
                  <a:schemeClr val="accent1"/>
                </a:solidFill>
              </a:rPr>
              <a:t>Mini computadora</a:t>
            </a:r>
            <a:endParaRPr lang="es-ES" b="1" i="1" dirty="0">
              <a:solidFill>
                <a:schemeClr val="accent1"/>
              </a:solidFill>
            </a:endParaRPr>
          </a:p>
        </p:txBody>
      </p:sp>
      <p:sp>
        <p:nvSpPr>
          <p:cNvPr id="3" name="2 Marcador de contenido"/>
          <p:cNvSpPr>
            <a:spLocks noGrp="1"/>
          </p:cNvSpPr>
          <p:nvPr>
            <p:ph idx="1"/>
          </p:nvPr>
        </p:nvSpPr>
        <p:spPr>
          <a:xfrm>
            <a:off x="457200" y="1643050"/>
            <a:ext cx="8229600" cy="3571900"/>
          </a:xfrm>
        </p:spPr>
        <p:txBody>
          <a:bodyPr>
            <a:normAutofit fontScale="92500" lnSpcReduction="10000"/>
          </a:bodyPr>
          <a:lstStyle/>
          <a:p>
            <a:r>
              <a:rPr lang="es-ES" sz="2800" b="1" i="1" dirty="0" smtClean="0">
                <a:solidFill>
                  <a:schemeClr val="accent1"/>
                </a:solidFill>
                <a:latin typeface="+mj-lt"/>
              </a:rPr>
              <a:t>La mejor manera de explicar las capacidades de una minicomputadora es diciendo que están en alguna parte entre las de una macro computadora o mainframe y las de las computadoras personales. </a:t>
            </a:r>
          </a:p>
          <a:p>
            <a:endParaRPr lang="es-ES" sz="2800" b="1" i="1" dirty="0" smtClean="0">
              <a:solidFill>
                <a:schemeClr val="accent1"/>
              </a:solidFill>
              <a:latin typeface="+mj-lt"/>
            </a:endParaRPr>
          </a:p>
          <a:p>
            <a:r>
              <a:rPr lang="es-ES" sz="2800" b="1" i="1" dirty="0" smtClean="0">
                <a:solidFill>
                  <a:schemeClr val="accent1"/>
                </a:solidFill>
                <a:latin typeface="+mj-lt"/>
              </a:rPr>
              <a:t>Al igual que las macro computadoras, las minicomputadoras pueden manejar una cantidad mucho mayor de entradas y salidas que una computadora personal. </a:t>
            </a:r>
          </a:p>
          <a:p>
            <a:endParaRPr lang="es-ES" dirty="0"/>
          </a:p>
        </p:txBody>
      </p:sp>
      <p:pic>
        <p:nvPicPr>
          <p:cNvPr id="1026" name="Picture 2" descr="ANd9GcThCDtJ5_Ba-7W4zJsf20i9KNanQxguf3ONXBuhE9g9N-LMZsXXIw"/>
          <p:cNvPicPr>
            <a:picLocks noChangeAspect="1" noChangeArrowheads="1"/>
          </p:cNvPicPr>
          <p:nvPr/>
        </p:nvPicPr>
        <p:blipFill>
          <a:blip r:embed="rId3"/>
          <a:srcRect/>
          <a:stretch>
            <a:fillRect/>
          </a:stretch>
        </p:blipFill>
        <p:spPr bwMode="auto">
          <a:xfrm>
            <a:off x="4714876" y="5000636"/>
            <a:ext cx="2514600" cy="1857364"/>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596" y="571480"/>
            <a:ext cx="8229600" cy="724648"/>
          </a:xfrm>
        </p:spPr>
        <p:txBody>
          <a:bodyPr>
            <a:normAutofit fontScale="90000"/>
          </a:bodyPr>
          <a:lstStyle/>
          <a:p>
            <a:pPr algn="ctr"/>
            <a:r>
              <a:rPr lang="es-ES" b="1" i="1" dirty="0" smtClean="0">
                <a:solidFill>
                  <a:schemeClr val="accent1"/>
                </a:solidFill>
              </a:rPr>
              <a:t>Computadora personal</a:t>
            </a:r>
            <a:endParaRPr lang="es-ES" b="1" i="1" dirty="0">
              <a:solidFill>
                <a:schemeClr val="accent1"/>
              </a:solidFill>
            </a:endParaRPr>
          </a:p>
        </p:txBody>
      </p:sp>
      <p:sp>
        <p:nvSpPr>
          <p:cNvPr id="3" name="2 Marcador de contenido"/>
          <p:cNvSpPr>
            <a:spLocks noGrp="1"/>
          </p:cNvSpPr>
          <p:nvPr>
            <p:ph idx="1"/>
          </p:nvPr>
        </p:nvSpPr>
        <p:spPr>
          <a:xfrm>
            <a:off x="457200" y="1935480"/>
            <a:ext cx="8229600" cy="2207900"/>
          </a:xfrm>
        </p:spPr>
        <p:txBody>
          <a:bodyPr>
            <a:normAutofit fontScale="25000" lnSpcReduction="20000"/>
          </a:bodyPr>
          <a:lstStyle/>
          <a:p>
            <a:r>
              <a:rPr lang="es-ES" b="1" dirty="0" smtClean="0"/>
              <a:t> </a:t>
            </a:r>
            <a:r>
              <a:rPr lang="es-ES" sz="9600" b="1" i="1" dirty="0" smtClean="0">
                <a:solidFill>
                  <a:schemeClr val="accent1"/>
                </a:solidFill>
                <a:latin typeface="+mj-lt"/>
              </a:rPr>
              <a:t>Son  Pequeñas computadoras que se encuentran comúnmente en oficinas, salones de clase y hogares. Las computadoras personales vienen en todas formas y tamaños. </a:t>
            </a:r>
          </a:p>
          <a:p>
            <a:endParaRPr lang="es-ES" sz="9600" b="1" i="1" dirty="0" smtClean="0">
              <a:solidFill>
                <a:schemeClr val="accent1"/>
              </a:solidFill>
              <a:latin typeface="+mj-lt"/>
            </a:endParaRPr>
          </a:p>
          <a:p>
            <a:r>
              <a:rPr lang="es-ES" sz="9600" b="1" i="1" dirty="0" smtClean="0">
                <a:solidFill>
                  <a:schemeClr val="accent1"/>
                </a:solidFill>
                <a:latin typeface="+mj-lt"/>
              </a:rPr>
              <a:t>Modelos de escritorio El estilo de computadora personal más común es también el que se introdujo primero: el modelo de escritorio. Computadoras </a:t>
            </a:r>
            <a:r>
              <a:rPr lang="es-ES" sz="9600" b="1" i="1" dirty="0" err="1" smtClean="0">
                <a:solidFill>
                  <a:schemeClr val="accent1"/>
                </a:solidFill>
                <a:latin typeface="+mj-lt"/>
              </a:rPr>
              <a:t>notebook</a:t>
            </a:r>
            <a:r>
              <a:rPr lang="es-ES" sz="9600" b="1" i="1" dirty="0" smtClean="0">
                <a:solidFill>
                  <a:schemeClr val="accent1"/>
                </a:solidFill>
                <a:latin typeface="+mj-lt"/>
              </a:rPr>
              <a:t>  Las computadoras </a:t>
            </a:r>
            <a:r>
              <a:rPr lang="es-ES" sz="9600" b="1" i="1" dirty="0" err="1" smtClean="0">
                <a:solidFill>
                  <a:schemeClr val="accent1"/>
                </a:solidFill>
                <a:latin typeface="+mj-lt"/>
              </a:rPr>
              <a:t>notebook</a:t>
            </a:r>
            <a:r>
              <a:rPr lang="es-ES" sz="9600" b="1" i="1" dirty="0" smtClean="0">
                <a:solidFill>
                  <a:schemeClr val="accent1"/>
                </a:solidFill>
                <a:latin typeface="+mj-lt"/>
              </a:rPr>
              <a:t>, como su nombre lo indica, se aproximan a la forma de una agenda. </a:t>
            </a:r>
            <a:endParaRPr lang="es-ES" sz="9600" b="1" i="1" dirty="0">
              <a:solidFill>
                <a:schemeClr val="accent1"/>
              </a:solidFill>
              <a:latin typeface="+mj-lt"/>
            </a:endParaRPr>
          </a:p>
        </p:txBody>
      </p:sp>
      <p:pic>
        <p:nvPicPr>
          <p:cNvPr id="1026" name="Picture 2"/>
          <p:cNvPicPr>
            <a:picLocks noChangeAspect="1" noChangeArrowheads="1"/>
          </p:cNvPicPr>
          <p:nvPr/>
        </p:nvPicPr>
        <p:blipFill>
          <a:blip r:embed="rId3"/>
          <a:srcRect/>
          <a:stretch>
            <a:fillRect/>
          </a:stretch>
        </p:blipFill>
        <p:spPr bwMode="auto">
          <a:xfrm>
            <a:off x="3857620" y="5286388"/>
            <a:ext cx="2466975" cy="1571612"/>
          </a:xfrm>
          <a:prstGeom prst="rect">
            <a:avLst/>
          </a:prstGeom>
          <a:noFill/>
          <a:ln w="9525">
            <a:noFill/>
            <a:miter lim="800000"/>
            <a:headEnd/>
            <a:tailEnd/>
          </a:ln>
          <a:effectLst/>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857256"/>
          </a:xfrm>
        </p:spPr>
        <p:txBody>
          <a:bodyPr>
            <a:normAutofit/>
          </a:bodyPr>
          <a:lstStyle/>
          <a:p>
            <a:pPr algn="ctr"/>
            <a:r>
              <a:rPr lang="es-ES" b="1" i="1" dirty="0" smtClean="0">
                <a:solidFill>
                  <a:schemeClr val="accent1"/>
                </a:solidFill>
              </a:rPr>
              <a:t>Código fuente</a:t>
            </a:r>
            <a:endParaRPr lang="es-ES" b="1" i="1" dirty="0">
              <a:solidFill>
                <a:schemeClr val="accent1"/>
              </a:solidFill>
            </a:endParaRPr>
          </a:p>
        </p:txBody>
      </p:sp>
      <p:sp>
        <p:nvSpPr>
          <p:cNvPr id="3" name="2 Marcador de contenido"/>
          <p:cNvSpPr>
            <a:spLocks noGrp="1"/>
          </p:cNvSpPr>
          <p:nvPr>
            <p:ph idx="1"/>
          </p:nvPr>
        </p:nvSpPr>
        <p:spPr>
          <a:xfrm>
            <a:off x="457200" y="1500174"/>
            <a:ext cx="8229600" cy="2714644"/>
          </a:xfrm>
        </p:spPr>
        <p:txBody>
          <a:bodyPr>
            <a:normAutofit fontScale="85000" lnSpcReduction="10000"/>
          </a:bodyPr>
          <a:lstStyle/>
          <a:p>
            <a:r>
              <a:rPr lang="es-ES" b="1" i="1" dirty="0" smtClean="0">
                <a:solidFill>
                  <a:schemeClr val="accent1"/>
                </a:solidFill>
                <a:latin typeface="+mj-lt"/>
              </a:rPr>
              <a:t>Es un  programa es un conjunto de instrucciones que se le da a una computadora para que haga algo. Para hacer un programa se emplea un lenguaje de programación. La computadora sólo entiende un lenguaje: el suyo. </a:t>
            </a:r>
          </a:p>
          <a:p>
            <a:pPr>
              <a:buNone/>
            </a:pPr>
            <a:endParaRPr lang="es-ES" b="1" i="1" dirty="0" smtClean="0">
              <a:solidFill>
                <a:schemeClr val="accent1"/>
              </a:solidFill>
              <a:latin typeface="+mj-lt"/>
            </a:endParaRPr>
          </a:p>
          <a:p>
            <a:r>
              <a:rPr lang="es-ES" b="1" i="1" dirty="0" smtClean="0">
                <a:solidFill>
                  <a:schemeClr val="accent1"/>
                </a:solidFill>
                <a:latin typeface="+mj-lt"/>
              </a:rPr>
              <a:t>Y sólo podemos hablarle con él. Su lenguaje es el  código de maquina binario, una serie de 1 y 0. Como eso es muy complicado, se inventaron los llamados lenguaje de programación.</a:t>
            </a:r>
          </a:p>
          <a:p>
            <a:endParaRPr lang="es-ES" dirty="0"/>
          </a:p>
        </p:txBody>
      </p:sp>
      <p:pic>
        <p:nvPicPr>
          <p:cNvPr id="51201" name="Picture 1" descr="7777"/>
          <p:cNvPicPr>
            <a:picLocks noChangeAspect="1" noChangeArrowheads="1"/>
          </p:cNvPicPr>
          <p:nvPr/>
        </p:nvPicPr>
        <p:blipFill>
          <a:blip r:embed="rId3"/>
          <a:srcRect/>
          <a:stretch>
            <a:fillRect/>
          </a:stretch>
        </p:blipFill>
        <p:spPr bwMode="auto">
          <a:xfrm>
            <a:off x="3071802" y="4429132"/>
            <a:ext cx="2571768" cy="221457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928694"/>
          </a:xfrm>
        </p:spPr>
        <p:txBody>
          <a:bodyPr>
            <a:normAutofit/>
          </a:bodyPr>
          <a:lstStyle/>
          <a:p>
            <a:pPr algn="ctr"/>
            <a:r>
              <a:rPr lang="es-ES" b="1" i="1" dirty="0" smtClean="0">
                <a:solidFill>
                  <a:schemeClr val="accent1"/>
                </a:solidFill>
              </a:rPr>
              <a:t>Código objeto</a:t>
            </a:r>
            <a:endParaRPr lang="es-ES" b="1" i="1" dirty="0">
              <a:solidFill>
                <a:schemeClr val="accent1"/>
              </a:solidFill>
            </a:endParaRPr>
          </a:p>
        </p:txBody>
      </p:sp>
      <p:sp>
        <p:nvSpPr>
          <p:cNvPr id="3" name="2 Marcador de contenido"/>
          <p:cNvSpPr>
            <a:spLocks noGrp="1"/>
          </p:cNvSpPr>
          <p:nvPr>
            <p:ph idx="1"/>
          </p:nvPr>
        </p:nvSpPr>
        <p:spPr>
          <a:xfrm>
            <a:off x="457200" y="1935480"/>
            <a:ext cx="8229600" cy="1922148"/>
          </a:xfrm>
        </p:spPr>
        <p:txBody>
          <a:bodyPr>
            <a:normAutofit fontScale="25000" lnSpcReduction="20000"/>
          </a:bodyPr>
          <a:lstStyle/>
          <a:p>
            <a:r>
              <a:rPr lang="es-ES" sz="9600" b="1" i="1" dirty="0" smtClean="0">
                <a:solidFill>
                  <a:schemeClr val="accent1"/>
                </a:solidFill>
                <a:latin typeface="+mj-lt"/>
              </a:rPr>
              <a:t>El código objeto es el que genera el compilador. Cuando luego se va a ejecutar, se carga en la memoria del ordenador y se ejecuta.</a:t>
            </a:r>
          </a:p>
          <a:p>
            <a:endParaRPr lang="es-ES" sz="9600" b="1" i="1" dirty="0" smtClean="0">
              <a:solidFill>
                <a:schemeClr val="accent1"/>
              </a:solidFill>
              <a:latin typeface="+mj-lt"/>
            </a:endParaRPr>
          </a:p>
          <a:p>
            <a:r>
              <a:rPr lang="es-ES" sz="9600" b="1" i="1" dirty="0" smtClean="0">
                <a:solidFill>
                  <a:schemeClr val="accent1"/>
                </a:solidFill>
                <a:latin typeface="+mj-lt"/>
              </a:rPr>
              <a:t>Cuando el código objeto es relocalizadle, la posición de memoria donde se cargue para ejecutar, no importa, y puede cargarse directamente, o haciendo pocos cambios.</a:t>
            </a:r>
            <a:br>
              <a:rPr lang="es-ES" sz="9600" b="1" i="1" dirty="0" smtClean="0">
                <a:solidFill>
                  <a:schemeClr val="accent1"/>
                </a:solidFill>
                <a:latin typeface="+mj-lt"/>
              </a:rPr>
            </a:br>
            <a:r>
              <a:rPr lang="es-ES" sz="9600" b="1" i="1" dirty="0" smtClean="0">
                <a:solidFill>
                  <a:schemeClr val="accent1"/>
                </a:solidFill>
                <a:latin typeface="+mj-lt"/>
              </a:rPr>
              <a:t>Un ejemplo típico es las instrucciones de salto</a:t>
            </a:r>
          </a:p>
          <a:p>
            <a:endParaRPr lang="es-ES" dirty="0"/>
          </a:p>
        </p:txBody>
      </p:sp>
      <p:pic>
        <p:nvPicPr>
          <p:cNvPr id="50177" name="Picture 1" descr="ANd9GcT8rJmhSy0fU7BqG11J6E_4H9xwZ7n278MIib-HMB9JrYeZZhXnug"/>
          <p:cNvPicPr>
            <a:picLocks noChangeAspect="1" noChangeArrowheads="1"/>
          </p:cNvPicPr>
          <p:nvPr/>
        </p:nvPicPr>
        <p:blipFill>
          <a:blip r:embed="rId3"/>
          <a:srcRect/>
          <a:stretch>
            <a:fillRect/>
          </a:stretch>
        </p:blipFill>
        <p:spPr bwMode="auto">
          <a:xfrm>
            <a:off x="2714612" y="4857760"/>
            <a:ext cx="3238500" cy="176689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28604"/>
            <a:ext cx="8229600" cy="857256"/>
          </a:xfrm>
        </p:spPr>
        <p:txBody>
          <a:bodyPr>
            <a:normAutofit/>
          </a:bodyPr>
          <a:lstStyle/>
          <a:p>
            <a:pPr algn="ctr"/>
            <a:r>
              <a:rPr lang="es-ES" b="1" i="1" dirty="0" smtClean="0">
                <a:solidFill>
                  <a:schemeClr val="accent1"/>
                </a:solidFill>
              </a:rPr>
              <a:t>Software y  sus tipos </a:t>
            </a:r>
            <a:endParaRPr lang="es-ES" b="1" i="1" dirty="0">
              <a:solidFill>
                <a:schemeClr val="accent1"/>
              </a:solidFill>
            </a:endParaRPr>
          </a:p>
        </p:txBody>
      </p:sp>
      <p:sp>
        <p:nvSpPr>
          <p:cNvPr id="3" name="2 Marcador de contenido"/>
          <p:cNvSpPr>
            <a:spLocks noGrp="1"/>
          </p:cNvSpPr>
          <p:nvPr>
            <p:ph idx="1"/>
          </p:nvPr>
        </p:nvSpPr>
        <p:spPr>
          <a:xfrm>
            <a:off x="457200" y="1935480"/>
            <a:ext cx="8229600" cy="1922148"/>
          </a:xfrm>
        </p:spPr>
        <p:txBody>
          <a:bodyPr>
            <a:normAutofit fontScale="25000" lnSpcReduction="20000"/>
          </a:bodyPr>
          <a:lstStyle/>
          <a:p>
            <a:r>
              <a:rPr lang="es-ES" sz="11200" b="1" i="1" dirty="0" smtClean="0">
                <a:solidFill>
                  <a:schemeClr val="accent1"/>
                </a:solidFill>
                <a:latin typeface="+mj-lt"/>
              </a:rPr>
              <a:t>Es la segundo estructura de operativa del computador: software es si constituye el conjunto de programas, lenguaje e instrucciones que le permiten al sistema la ejecución de múltiples tareas. </a:t>
            </a:r>
          </a:p>
          <a:p>
            <a:pPr>
              <a:buNone/>
            </a:pPr>
            <a:r>
              <a:rPr lang="es-ES" sz="11200" b="1" i="1" dirty="0" smtClean="0">
                <a:solidFill>
                  <a:schemeClr val="accent1"/>
                </a:solidFill>
                <a:latin typeface="+mj-lt"/>
              </a:rPr>
              <a:t> </a:t>
            </a:r>
          </a:p>
          <a:p>
            <a:r>
              <a:rPr lang="es-ES" sz="11200" b="1" i="1" dirty="0" smtClean="0">
                <a:solidFill>
                  <a:schemeClr val="accent1"/>
                </a:solidFill>
                <a:latin typeface="+mj-lt"/>
              </a:rPr>
              <a:t>El computador almacena los datos y programas en un archivo, de los cuales en estructuras jerárquicas de nominas estructuras de árbol o árboles.</a:t>
            </a:r>
          </a:p>
          <a:p>
            <a:pPr>
              <a:buNone/>
            </a:pPr>
            <a:endParaRPr lang="es-ES" dirty="0"/>
          </a:p>
        </p:txBody>
      </p:sp>
      <p:pic>
        <p:nvPicPr>
          <p:cNvPr id="1026" name="Picture 2" descr="ANd9GcRB6VcVZFotdGW11cn7cOH7ttzhcRBqTyhkHJeHX8U-b6GAYez1"/>
          <p:cNvPicPr>
            <a:picLocks noChangeAspect="1" noChangeArrowheads="1"/>
          </p:cNvPicPr>
          <p:nvPr/>
        </p:nvPicPr>
        <p:blipFill>
          <a:blip r:embed="rId3"/>
          <a:srcRect/>
          <a:stretch>
            <a:fillRect/>
          </a:stretch>
        </p:blipFill>
        <p:spPr bwMode="auto">
          <a:xfrm>
            <a:off x="3143240" y="5000636"/>
            <a:ext cx="1924050" cy="168910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00132"/>
          </a:xfrm>
        </p:spPr>
        <p:txBody>
          <a:bodyPr/>
          <a:lstStyle/>
          <a:p>
            <a:pPr algn="ctr"/>
            <a:r>
              <a:rPr lang="es-ES" b="1" i="1" dirty="0" smtClean="0">
                <a:solidFill>
                  <a:schemeClr val="accent1"/>
                </a:solidFill>
              </a:rPr>
              <a:t>Software de aplicación </a:t>
            </a:r>
            <a:endParaRPr lang="es-ES" b="1" i="1" dirty="0">
              <a:solidFill>
                <a:schemeClr val="accent1"/>
              </a:solidFill>
            </a:endParaRPr>
          </a:p>
        </p:txBody>
      </p:sp>
      <p:sp>
        <p:nvSpPr>
          <p:cNvPr id="3" name="2 Marcador de contenido"/>
          <p:cNvSpPr>
            <a:spLocks noGrp="1"/>
          </p:cNvSpPr>
          <p:nvPr>
            <p:ph idx="1"/>
          </p:nvPr>
        </p:nvSpPr>
        <p:spPr>
          <a:xfrm>
            <a:off x="457200" y="1935480"/>
            <a:ext cx="8229600" cy="2136462"/>
          </a:xfrm>
        </p:spPr>
        <p:txBody>
          <a:bodyPr>
            <a:normAutofit fontScale="25000" lnSpcReduction="20000"/>
          </a:bodyPr>
          <a:lstStyle/>
          <a:p>
            <a:r>
              <a:rPr lang="es-ES" sz="6000" b="1" i="1" dirty="0" smtClean="0">
                <a:solidFill>
                  <a:schemeClr val="accent1"/>
                </a:solidFill>
                <a:latin typeface="+mj-lt"/>
              </a:rPr>
              <a:t>Es aquel que permite a los usuarios llevar a cabo una o varias tareas específicas, en cualquier campo de actividad susceptible de ser automatizado o asistido, con especial énfasis en los negocios. Entre muchos otros: </a:t>
            </a:r>
          </a:p>
          <a:p>
            <a:pPr>
              <a:buNone/>
            </a:pPr>
            <a:endParaRPr lang="es-ES" sz="6000" b="1" i="1" dirty="0" smtClean="0">
              <a:solidFill>
                <a:schemeClr val="accent1"/>
              </a:solidFill>
              <a:latin typeface="+mj-lt"/>
            </a:endParaRPr>
          </a:p>
          <a:p>
            <a:r>
              <a:rPr lang="es-ES" sz="6000" b="1" i="1" dirty="0" smtClean="0">
                <a:solidFill>
                  <a:schemeClr val="accent1"/>
                </a:solidFill>
                <a:latin typeface="+mj-lt"/>
              </a:rPr>
              <a:t>Software médico.</a:t>
            </a:r>
          </a:p>
          <a:p>
            <a:r>
              <a:rPr lang="es-ES" sz="6000" b="1" i="1" dirty="0" smtClean="0">
                <a:solidFill>
                  <a:schemeClr val="accent1"/>
                </a:solidFill>
                <a:latin typeface="+mj-lt"/>
              </a:rPr>
              <a:t>Aplicaciones ofimáticas.</a:t>
            </a:r>
          </a:p>
          <a:p>
            <a:r>
              <a:rPr lang="es-ES" sz="6000" b="1" i="1" dirty="0" smtClean="0">
                <a:solidFill>
                  <a:schemeClr val="accent1"/>
                </a:solidFill>
                <a:latin typeface="+mj-lt"/>
              </a:rPr>
              <a:t>Software educativo.</a:t>
            </a:r>
          </a:p>
          <a:p>
            <a:r>
              <a:rPr lang="es-ES" sz="6000" b="1" i="1" dirty="0" smtClean="0">
                <a:solidFill>
                  <a:schemeClr val="accent1"/>
                </a:solidFill>
                <a:latin typeface="+mj-lt"/>
              </a:rPr>
              <a:t>Software empresarial.</a:t>
            </a:r>
          </a:p>
          <a:p>
            <a:r>
              <a:rPr lang="es-ES" sz="6000" b="1" i="1" dirty="0" smtClean="0">
                <a:solidFill>
                  <a:schemeClr val="accent1"/>
                </a:solidFill>
                <a:latin typeface="+mj-lt"/>
              </a:rPr>
              <a:t> Software de diseño asistido (CAD).</a:t>
            </a:r>
          </a:p>
          <a:p>
            <a:r>
              <a:rPr lang="es-ES" sz="6000" b="1" i="1" dirty="0" smtClean="0">
                <a:solidFill>
                  <a:schemeClr val="accent1"/>
                </a:solidFill>
                <a:latin typeface="+mj-lt"/>
              </a:rPr>
              <a:t> Software de control numérico (CAM).</a:t>
            </a:r>
          </a:p>
          <a:p>
            <a:r>
              <a:rPr lang="es-ES" sz="6000" b="1" i="1" dirty="0" smtClean="0">
                <a:solidFill>
                  <a:schemeClr val="accent1"/>
                </a:solidFill>
                <a:latin typeface="+mj-lt"/>
              </a:rPr>
              <a:t> Software de diseño asistido (CAD).</a:t>
            </a:r>
          </a:p>
          <a:p>
            <a:r>
              <a:rPr lang="es-ES" sz="6000" b="1" i="1" dirty="0" smtClean="0">
                <a:solidFill>
                  <a:schemeClr val="accent1"/>
                </a:solidFill>
                <a:latin typeface="+mj-lt"/>
              </a:rPr>
              <a:t>  Aplicaciones para Control de sistemas y automatización industrial.</a:t>
            </a:r>
          </a:p>
          <a:p>
            <a:r>
              <a:rPr lang="es-ES" sz="6000" b="1" i="1" dirty="0" smtClean="0">
                <a:solidFill>
                  <a:schemeClr val="accent1"/>
                </a:solidFill>
                <a:latin typeface="+mj-lt"/>
              </a:rPr>
              <a:t> Videojuegos.</a:t>
            </a:r>
          </a:p>
          <a:p>
            <a:pPr>
              <a:buNone/>
            </a:pPr>
            <a:endParaRPr lang="es-ES" dirty="0" smtClean="0"/>
          </a:p>
          <a:p>
            <a:pPr>
              <a:buNone/>
            </a:pPr>
            <a:endParaRPr lang="es-ES" dirty="0"/>
          </a:p>
        </p:txBody>
      </p:sp>
      <p:pic>
        <p:nvPicPr>
          <p:cNvPr id="7170" name="Picture 2" descr="G:\software\images (1).jpg"/>
          <p:cNvPicPr>
            <a:picLocks noChangeAspect="1" noChangeArrowheads="1"/>
          </p:cNvPicPr>
          <p:nvPr/>
        </p:nvPicPr>
        <p:blipFill>
          <a:blip r:embed="rId3"/>
          <a:srcRect/>
          <a:stretch>
            <a:fillRect/>
          </a:stretch>
        </p:blipFill>
        <p:spPr bwMode="auto">
          <a:xfrm>
            <a:off x="3500430" y="5143512"/>
            <a:ext cx="2314575" cy="1543047"/>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857256"/>
          </a:xfrm>
        </p:spPr>
        <p:txBody>
          <a:bodyPr>
            <a:normAutofit/>
          </a:bodyPr>
          <a:lstStyle/>
          <a:p>
            <a:pPr algn="ctr"/>
            <a:r>
              <a:rPr lang="es-ES" b="1" i="1" dirty="0" smtClean="0">
                <a:solidFill>
                  <a:schemeClr val="accent1"/>
                </a:solidFill>
              </a:rPr>
              <a:t>Software de programación</a:t>
            </a:r>
            <a:endParaRPr lang="es-ES" b="1" i="1" dirty="0">
              <a:solidFill>
                <a:schemeClr val="accent1"/>
              </a:solidFill>
            </a:endParaRPr>
          </a:p>
        </p:txBody>
      </p:sp>
      <p:sp>
        <p:nvSpPr>
          <p:cNvPr id="3" name="2 Marcador de contenido"/>
          <p:cNvSpPr>
            <a:spLocks noGrp="1"/>
          </p:cNvSpPr>
          <p:nvPr>
            <p:ph idx="1"/>
          </p:nvPr>
        </p:nvSpPr>
        <p:spPr>
          <a:xfrm>
            <a:off x="457200" y="1935480"/>
            <a:ext cx="8229600" cy="2136462"/>
          </a:xfrm>
        </p:spPr>
        <p:txBody>
          <a:bodyPr>
            <a:normAutofit fontScale="25000" lnSpcReduction="20000"/>
          </a:bodyPr>
          <a:lstStyle/>
          <a:p>
            <a:r>
              <a:rPr lang="es-ES" sz="9600" b="1" i="1" dirty="0" smtClean="0">
                <a:solidFill>
                  <a:schemeClr val="accent1"/>
                </a:solidFill>
              </a:rPr>
              <a:t>Es el conjunto de herramientas que permiten al desarrollador, desarrollar programas informáticos, usando diferentes alternativas y lenguajes de programación, de la siguiente forma:</a:t>
            </a:r>
          </a:p>
          <a:p>
            <a:pPr>
              <a:buNone/>
            </a:pPr>
            <a:r>
              <a:rPr lang="es-ES" sz="9600" b="1" i="1" dirty="0" smtClean="0">
                <a:solidFill>
                  <a:schemeClr val="accent1"/>
                </a:solidFill>
              </a:rPr>
              <a:t> </a:t>
            </a:r>
          </a:p>
          <a:p>
            <a:r>
              <a:rPr lang="es-ES" sz="9600" b="1" i="1" dirty="0" smtClean="0">
                <a:solidFill>
                  <a:schemeClr val="accent1"/>
                </a:solidFill>
              </a:rPr>
              <a:t>  Entornos de Desarrollo Integrados (IDE).</a:t>
            </a:r>
          </a:p>
          <a:p>
            <a:r>
              <a:rPr lang="es-ES" sz="9600" b="1" i="1" dirty="0" smtClean="0">
                <a:solidFill>
                  <a:schemeClr val="accent1"/>
                </a:solidFill>
              </a:rPr>
              <a:t>  Compiladores.</a:t>
            </a:r>
          </a:p>
          <a:p>
            <a:r>
              <a:rPr lang="es-ES" sz="9600" b="1" i="1" dirty="0" smtClean="0">
                <a:solidFill>
                  <a:schemeClr val="accent1"/>
                </a:solidFill>
              </a:rPr>
              <a:t>  Interprete.</a:t>
            </a:r>
          </a:p>
          <a:p>
            <a:r>
              <a:rPr lang="es-ES" sz="9600" b="1" i="1" dirty="0" smtClean="0">
                <a:solidFill>
                  <a:schemeClr val="accent1"/>
                </a:solidFill>
              </a:rPr>
              <a:t> Editores de texto.</a:t>
            </a:r>
          </a:p>
          <a:p>
            <a:r>
              <a:rPr lang="es-ES" sz="9600" b="1" i="1" dirty="0" smtClean="0">
                <a:solidFill>
                  <a:schemeClr val="accent1"/>
                </a:solidFill>
              </a:rPr>
              <a:t> Depuradores.</a:t>
            </a:r>
          </a:p>
          <a:p>
            <a:r>
              <a:rPr lang="es-ES" sz="9600" b="1" i="1" dirty="0" smtClean="0">
                <a:solidFill>
                  <a:schemeClr val="accent1"/>
                </a:solidFill>
              </a:rPr>
              <a:t> Enlazadores.</a:t>
            </a:r>
          </a:p>
          <a:p>
            <a:endParaRPr lang="es-ES" dirty="0"/>
          </a:p>
        </p:txBody>
      </p:sp>
      <p:pic>
        <p:nvPicPr>
          <p:cNvPr id="8194" name="Picture 2" descr="G:\software\programacion.jpg"/>
          <p:cNvPicPr>
            <a:picLocks noChangeAspect="1" noChangeArrowheads="1"/>
          </p:cNvPicPr>
          <p:nvPr/>
        </p:nvPicPr>
        <p:blipFill>
          <a:blip r:embed="rId3"/>
          <a:srcRect/>
          <a:stretch>
            <a:fillRect/>
          </a:stretch>
        </p:blipFill>
        <p:spPr bwMode="auto">
          <a:xfrm>
            <a:off x="4071934" y="4786322"/>
            <a:ext cx="2247900" cy="1895474"/>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title"/>
          </p:nvPr>
        </p:nvSpPr>
        <p:spPr bwMode="auto">
          <a:xfrm>
            <a:off x="857224" y="285728"/>
            <a:ext cx="6184834" cy="147732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ES" sz="2800" dirty="0" smtClean="0">
                <a:solidFill>
                  <a:schemeClr val="accent1"/>
                </a:solidFill>
                <a:latin typeface="Arial" pitchFamily="34" charset="0"/>
                <a:ea typeface="Times New Roman" pitchFamily="18" charset="0"/>
                <a:cs typeface="Arial" pitchFamily="34" charset="0"/>
              </a:rPr>
              <a:t>      </a:t>
            </a:r>
            <a:r>
              <a:rPr kumimoji="0" lang="es-ES" sz="4500" b="1" i="1" u="none" strike="noStrike" cap="none" normalizeH="0" baseline="0" dirty="0" smtClean="0">
                <a:ln>
                  <a:noFill/>
                </a:ln>
                <a:solidFill>
                  <a:schemeClr val="accent1"/>
                </a:solidFill>
                <a:effectLst/>
                <a:ea typeface="Times New Roman" pitchFamily="18" charset="0"/>
                <a:cs typeface="Arial" pitchFamily="34" charset="0"/>
              </a:rPr>
              <a:t>Órdenes de magnitud </a:t>
            </a:r>
            <a:br>
              <a:rPr kumimoji="0" lang="es-ES" sz="4500" b="1" i="1" u="none" strike="noStrike" cap="none" normalizeH="0" baseline="0" dirty="0" smtClean="0">
                <a:ln>
                  <a:noFill/>
                </a:ln>
                <a:solidFill>
                  <a:schemeClr val="accent1"/>
                </a:solidFill>
                <a:effectLst/>
                <a:ea typeface="Times New Roman" pitchFamily="18" charset="0"/>
                <a:cs typeface="Arial" pitchFamily="34" charset="0"/>
              </a:rPr>
            </a:br>
            <a:r>
              <a:rPr kumimoji="0" lang="es-ES" sz="4500" b="1" i="1" u="none" strike="noStrike" cap="none" normalizeH="0" baseline="0" dirty="0" smtClean="0">
                <a:ln>
                  <a:noFill/>
                </a:ln>
                <a:solidFill>
                  <a:schemeClr val="accent1"/>
                </a:solidFill>
                <a:effectLst/>
                <a:ea typeface="Times New Roman" pitchFamily="18" charset="0"/>
                <a:cs typeface="Arial" pitchFamily="34" charset="0"/>
              </a:rPr>
              <a:t>        de información</a:t>
            </a:r>
            <a:endParaRPr kumimoji="0" lang="es-ES" sz="4400" b="1" i="1" u="none" strike="noStrike" cap="none" normalizeH="0" baseline="0" dirty="0" smtClean="0">
              <a:ln>
                <a:noFill/>
              </a:ln>
              <a:solidFill>
                <a:schemeClr val="accent1"/>
              </a:solidFill>
              <a:effectLst/>
            </a:endParaRPr>
          </a:p>
        </p:txBody>
      </p:sp>
      <p:sp>
        <p:nvSpPr>
          <p:cNvPr id="3" name="2 Marcador de contenido"/>
          <p:cNvSpPr>
            <a:spLocks noGrp="1"/>
          </p:cNvSpPr>
          <p:nvPr>
            <p:ph idx="1"/>
          </p:nvPr>
        </p:nvSpPr>
        <p:spPr>
          <a:xfrm>
            <a:off x="457200" y="1935480"/>
            <a:ext cx="8229600" cy="1779272"/>
          </a:xfrm>
        </p:spPr>
        <p:txBody>
          <a:bodyPr>
            <a:normAutofit fontScale="25000" lnSpcReduction="20000"/>
          </a:bodyPr>
          <a:lstStyle/>
          <a:p>
            <a:r>
              <a:rPr lang="es-ES" sz="6400" b="1" i="1" dirty="0" smtClean="0">
                <a:solidFill>
                  <a:schemeClr val="accent1"/>
                </a:solidFill>
                <a:latin typeface="+mj-lt"/>
                <a:cs typeface="Arial" pitchFamily="34" charset="0"/>
              </a:rPr>
              <a:t>Las órdenes de magnitudes son básicamente las que realizan las computadoras con la mayor capacidad, con utilizando los dispositivos que utilizan son: </a:t>
            </a:r>
          </a:p>
          <a:p>
            <a:pPr>
              <a:buNone/>
            </a:pPr>
            <a:r>
              <a:rPr lang="es-ES" sz="6400" b="1" i="1" dirty="0" smtClean="0">
                <a:solidFill>
                  <a:schemeClr val="accent1"/>
                </a:solidFill>
                <a:latin typeface="+mj-lt"/>
                <a:cs typeface="Arial" pitchFamily="34" charset="0"/>
              </a:rPr>
              <a:t> </a:t>
            </a:r>
          </a:p>
          <a:p>
            <a:r>
              <a:rPr lang="es-ES" sz="6400" b="1" i="1" dirty="0" smtClean="0">
                <a:solidFill>
                  <a:schemeClr val="accent1"/>
                </a:solidFill>
                <a:latin typeface="+mj-lt"/>
                <a:cs typeface="Arial" pitchFamily="34" charset="0"/>
              </a:rPr>
              <a:t>1: el </a:t>
            </a:r>
            <a:r>
              <a:rPr lang="es-ES" sz="7200" b="1" i="1" dirty="0" smtClean="0">
                <a:solidFill>
                  <a:schemeClr val="accent1"/>
                </a:solidFill>
                <a:latin typeface="+mj-lt"/>
                <a:cs typeface="Arial" pitchFamily="34" charset="0"/>
              </a:rPr>
              <a:t>disco rígido</a:t>
            </a:r>
          </a:p>
          <a:p>
            <a:r>
              <a:rPr lang="es-ES" sz="7200" b="1" i="1" dirty="0" smtClean="0">
                <a:solidFill>
                  <a:schemeClr val="accent1"/>
                </a:solidFill>
                <a:latin typeface="+mj-lt"/>
                <a:cs typeface="Arial" pitchFamily="34" charset="0"/>
              </a:rPr>
              <a:t>2: la memoria RAN</a:t>
            </a:r>
          </a:p>
          <a:p>
            <a:r>
              <a:rPr lang="es-ES" sz="7200" b="1" i="1" dirty="0" smtClean="0">
                <a:solidFill>
                  <a:schemeClr val="accent1"/>
                </a:solidFill>
                <a:latin typeface="+mj-lt"/>
                <a:cs typeface="Arial" pitchFamily="34" charset="0"/>
              </a:rPr>
              <a:t>3: placa de video</a:t>
            </a:r>
          </a:p>
          <a:p>
            <a:r>
              <a:rPr lang="es-ES" sz="7200" b="1" i="1" dirty="0" smtClean="0">
                <a:solidFill>
                  <a:schemeClr val="accent1"/>
                </a:solidFill>
                <a:latin typeface="+mj-lt"/>
                <a:cs typeface="Arial" pitchFamily="34" charset="0"/>
              </a:rPr>
              <a:t>4: sonido, etc.</a:t>
            </a:r>
          </a:p>
          <a:p>
            <a:pPr>
              <a:buNone/>
            </a:pPr>
            <a:r>
              <a:rPr lang="es-ES" sz="6400" b="1" i="1" dirty="0" smtClean="0">
                <a:solidFill>
                  <a:schemeClr val="accent1"/>
                </a:solidFill>
                <a:latin typeface="+mj-lt"/>
                <a:cs typeface="Arial" pitchFamily="34" charset="0"/>
              </a:rPr>
              <a:t> </a:t>
            </a:r>
          </a:p>
          <a:p>
            <a:r>
              <a:rPr lang="es-ES" sz="6400" b="1" i="1" dirty="0" smtClean="0">
                <a:solidFill>
                  <a:schemeClr val="accent1"/>
                </a:solidFill>
                <a:latin typeface="+mj-lt"/>
                <a:cs typeface="Arial" pitchFamily="34" charset="0"/>
              </a:rPr>
              <a:t> Las medidas mínimas se encuentran en el BIT.</a:t>
            </a:r>
          </a:p>
          <a:p>
            <a:pPr>
              <a:buNone/>
            </a:pPr>
            <a:r>
              <a:rPr lang="es-ES" sz="6400" b="1" i="1" dirty="0" smtClean="0">
                <a:solidFill>
                  <a:schemeClr val="accent1"/>
                </a:solidFill>
                <a:latin typeface="+mj-lt"/>
                <a:cs typeface="Arial" pitchFamily="34" charset="0"/>
              </a:rPr>
              <a:t> </a:t>
            </a:r>
          </a:p>
          <a:p>
            <a:pPr lvl="0"/>
            <a:r>
              <a:rPr lang="es-ES" sz="6400" b="1" i="1" dirty="0" smtClean="0">
                <a:solidFill>
                  <a:schemeClr val="accent1"/>
                </a:solidFill>
                <a:latin typeface="+mj-lt"/>
                <a:cs typeface="Arial" pitchFamily="34" charset="0"/>
              </a:rPr>
              <a:t>8 Bits = 1 Byte                                                                              </a:t>
            </a:r>
          </a:p>
          <a:p>
            <a:pPr lvl="0"/>
            <a:r>
              <a:rPr lang="es-ES" sz="6400" b="1" i="1" dirty="0" smtClean="0">
                <a:solidFill>
                  <a:schemeClr val="accent1"/>
                </a:solidFill>
                <a:latin typeface="+mj-lt"/>
                <a:cs typeface="Arial" pitchFamily="34" charset="0"/>
              </a:rPr>
              <a:t>1024 Bytes = 1 Kilobyte </a:t>
            </a:r>
          </a:p>
          <a:p>
            <a:pPr lvl="0"/>
            <a:r>
              <a:rPr lang="es-ES" sz="6400" b="1" i="1" dirty="0" smtClean="0">
                <a:solidFill>
                  <a:schemeClr val="accent1"/>
                </a:solidFill>
                <a:latin typeface="+mj-lt"/>
                <a:cs typeface="Arial" pitchFamily="34" charset="0"/>
              </a:rPr>
              <a:t>1024 Kilobytes = 1 Megabyte                                                                             </a:t>
            </a:r>
          </a:p>
          <a:p>
            <a:pPr lvl="0"/>
            <a:r>
              <a:rPr lang="es-ES" sz="6400" b="1" i="1" dirty="0" smtClean="0">
                <a:solidFill>
                  <a:schemeClr val="accent1"/>
                </a:solidFill>
                <a:latin typeface="+mj-lt"/>
                <a:cs typeface="Arial" pitchFamily="34" charset="0"/>
              </a:rPr>
              <a:t>1024 Megabytes = 1 Gigabyte </a:t>
            </a:r>
          </a:p>
          <a:p>
            <a:pPr lvl="0"/>
            <a:r>
              <a:rPr lang="es-ES" sz="6400" b="1" i="1" dirty="0" smtClean="0">
                <a:solidFill>
                  <a:schemeClr val="accent1"/>
                </a:solidFill>
                <a:latin typeface="+mj-lt"/>
                <a:cs typeface="Arial" pitchFamily="34" charset="0"/>
              </a:rPr>
              <a:t>1024 Gigabytes = 1 Terabyte </a:t>
            </a:r>
          </a:p>
          <a:p>
            <a:pPr lvl="0"/>
            <a:r>
              <a:rPr lang="es-ES" sz="6400" b="1" i="1" dirty="0" smtClean="0">
                <a:solidFill>
                  <a:schemeClr val="accent1"/>
                </a:solidFill>
                <a:latin typeface="+mj-lt"/>
                <a:cs typeface="Arial" pitchFamily="34" charset="0"/>
              </a:rPr>
              <a:t>1024 Terabytes = 1 Peta byte </a:t>
            </a:r>
          </a:p>
          <a:p>
            <a:pPr lvl="0"/>
            <a:r>
              <a:rPr lang="es-ES" sz="6400" b="1" i="1" dirty="0" smtClean="0">
                <a:solidFill>
                  <a:schemeClr val="accent1"/>
                </a:solidFill>
                <a:latin typeface="+mj-lt"/>
                <a:cs typeface="Arial" pitchFamily="34" charset="0"/>
              </a:rPr>
              <a:t>1024 </a:t>
            </a:r>
            <a:r>
              <a:rPr lang="es-ES" sz="6400" b="1" i="1" dirty="0" err="1" smtClean="0">
                <a:solidFill>
                  <a:schemeClr val="accent1"/>
                </a:solidFill>
                <a:latin typeface="+mj-lt"/>
                <a:cs typeface="Arial" pitchFamily="34" charset="0"/>
              </a:rPr>
              <a:t>Petabytes</a:t>
            </a:r>
            <a:r>
              <a:rPr lang="es-ES" sz="6400" b="1" i="1" dirty="0" smtClean="0">
                <a:solidFill>
                  <a:schemeClr val="accent1"/>
                </a:solidFill>
                <a:latin typeface="+mj-lt"/>
                <a:cs typeface="Arial" pitchFamily="34" charset="0"/>
              </a:rPr>
              <a:t> = 1 </a:t>
            </a:r>
            <a:r>
              <a:rPr lang="es-ES" sz="6400" b="1" i="1" dirty="0" err="1" smtClean="0">
                <a:solidFill>
                  <a:schemeClr val="accent1"/>
                </a:solidFill>
                <a:latin typeface="+mj-lt"/>
                <a:cs typeface="Arial" pitchFamily="34" charset="0"/>
              </a:rPr>
              <a:t>Exabyte</a:t>
            </a:r>
            <a:r>
              <a:rPr lang="es-ES" sz="6400" b="1" i="1" dirty="0" smtClean="0">
                <a:solidFill>
                  <a:schemeClr val="accent1"/>
                </a:solidFill>
                <a:latin typeface="+mj-lt"/>
                <a:cs typeface="Arial" pitchFamily="34" charset="0"/>
              </a:rPr>
              <a:t> </a:t>
            </a:r>
          </a:p>
          <a:p>
            <a:pPr lvl="0"/>
            <a:r>
              <a:rPr lang="es-ES" sz="6400" b="1" i="1" dirty="0" smtClean="0">
                <a:solidFill>
                  <a:schemeClr val="accent1"/>
                </a:solidFill>
                <a:latin typeface="+mj-lt"/>
                <a:cs typeface="Arial" pitchFamily="34" charset="0"/>
              </a:rPr>
              <a:t>1024 </a:t>
            </a:r>
            <a:r>
              <a:rPr lang="es-ES" sz="6400" b="1" i="1" dirty="0" err="1" smtClean="0">
                <a:solidFill>
                  <a:schemeClr val="accent1"/>
                </a:solidFill>
                <a:latin typeface="+mj-lt"/>
                <a:cs typeface="Arial" pitchFamily="34" charset="0"/>
              </a:rPr>
              <a:t>Exabytes</a:t>
            </a:r>
            <a:r>
              <a:rPr lang="es-ES" sz="6400" b="1" i="1" dirty="0" smtClean="0">
                <a:solidFill>
                  <a:schemeClr val="accent1"/>
                </a:solidFill>
                <a:latin typeface="+mj-lt"/>
                <a:cs typeface="Arial" pitchFamily="34" charset="0"/>
              </a:rPr>
              <a:t> = 1 </a:t>
            </a:r>
            <a:r>
              <a:rPr lang="es-ES" sz="6400" b="1" i="1" dirty="0" err="1" smtClean="0">
                <a:solidFill>
                  <a:schemeClr val="accent1"/>
                </a:solidFill>
                <a:latin typeface="+mj-lt"/>
                <a:cs typeface="Arial" pitchFamily="34" charset="0"/>
              </a:rPr>
              <a:t>Zettabyte</a:t>
            </a:r>
            <a:r>
              <a:rPr lang="es-ES" sz="6400" b="1" i="1" dirty="0" smtClean="0">
                <a:solidFill>
                  <a:schemeClr val="accent1"/>
                </a:solidFill>
                <a:latin typeface="+mj-lt"/>
                <a:cs typeface="Arial" pitchFamily="34" charset="0"/>
              </a:rPr>
              <a:t> </a:t>
            </a:r>
          </a:p>
          <a:p>
            <a:pPr lvl="0"/>
            <a:r>
              <a:rPr lang="es-ES" sz="6400" b="1" i="1" dirty="0" smtClean="0">
                <a:solidFill>
                  <a:schemeClr val="accent1"/>
                </a:solidFill>
                <a:latin typeface="+mj-lt"/>
                <a:cs typeface="Arial" pitchFamily="34" charset="0"/>
              </a:rPr>
              <a:t>1024 </a:t>
            </a:r>
            <a:r>
              <a:rPr lang="es-ES" sz="6400" b="1" i="1" dirty="0" err="1" smtClean="0">
                <a:solidFill>
                  <a:schemeClr val="accent1"/>
                </a:solidFill>
                <a:latin typeface="+mj-lt"/>
                <a:cs typeface="Arial" pitchFamily="34" charset="0"/>
              </a:rPr>
              <a:t>Zettabytes</a:t>
            </a:r>
            <a:r>
              <a:rPr lang="es-ES" sz="6400" b="1" i="1" dirty="0" smtClean="0">
                <a:solidFill>
                  <a:schemeClr val="accent1"/>
                </a:solidFill>
                <a:latin typeface="+mj-lt"/>
                <a:cs typeface="Arial" pitchFamily="34" charset="0"/>
              </a:rPr>
              <a:t> = 1 </a:t>
            </a:r>
            <a:r>
              <a:rPr lang="es-ES" sz="6400" b="1" i="1" dirty="0" err="1" smtClean="0">
                <a:solidFill>
                  <a:schemeClr val="accent1"/>
                </a:solidFill>
                <a:latin typeface="+mj-lt"/>
                <a:cs typeface="Arial" pitchFamily="34" charset="0"/>
              </a:rPr>
              <a:t>Yottabyte</a:t>
            </a:r>
            <a:endParaRPr lang="es-ES" sz="6400" b="1" i="1" dirty="0" smtClean="0">
              <a:solidFill>
                <a:schemeClr val="accent1"/>
              </a:solidFill>
              <a:latin typeface="+mj-lt"/>
              <a:cs typeface="Arial" pitchFamily="34" charset="0"/>
            </a:endParaRPr>
          </a:p>
          <a:p>
            <a:endParaRPr lang="es-ES" dirty="0"/>
          </a:p>
        </p:txBody>
      </p:sp>
      <p:pic>
        <p:nvPicPr>
          <p:cNvPr id="7170" name="Picture 2" descr="imagesCARH5FSJ"/>
          <p:cNvPicPr>
            <a:picLocks noChangeAspect="1" noChangeArrowheads="1"/>
          </p:cNvPicPr>
          <p:nvPr/>
        </p:nvPicPr>
        <p:blipFill>
          <a:blip r:embed="rId3"/>
          <a:srcRect/>
          <a:stretch>
            <a:fillRect/>
          </a:stretch>
        </p:blipFill>
        <p:spPr bwMode="auto">
          <a:xfrm>
            <a:off x="5786446" y="4786322"/>
            <a:ext cx="1473200" cy="185738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571504"/>
          </a:xfrm>
        </p:spPr>
        <p:txBody>
          <a:bodyPr>
            <a:normAutofit fontScale="90000"/>
          </a:bodyPr>
          <a:lstStyle/>
          <a:p>
            <a:pPr algn="ctr"/>
            <a:r>
              <a:rPr lang="es-ES" b="1" i="1" dirty="0" smtClean="0">
                <a:solidFill>
                  <a:schemeClr val="accent1"/>
                </a:solidFill>
              </a:rPr>
              <a:t>Software de sistema</a:t>
            </a:r>
            <a:endParaRPr lang="es-ES" dirty="0">
              <a:solidFill>
                <a:schemeClr val="accent1"/>
              </a:solidFill>
            </a:endParaRPr>
          </a:p>
        </p:txBody>
      </p:sp>
      <p:sp>
        <p:nvSpPr>
          <p:cNvPr id="3" name="2 Marcador de contenido"/>
          <p:cNvSpPr>
            <a:spLocks noGrp="1"/>
          </p:cNvSpPr>
          <p:nvPr>
            <p:ph idx="1"/>
          </p:nvPr>
        </p:nvSpPr>
        <p:spPr>
          <a:xfrm>
            <a:off x="457200" y="1142984"/>
            <a:ext cx="8229600" cy="2928958"/>
          </a:xfrm>
        </p:spPr>
        <p:txBody>
          <a:bodyPr>
            <a:normAutofit fontScale="85000" lnSpcReduction="10000"/>
          </a:bodyPr>
          <a:lstStyle/>
          <a:p>
            <a:r>
              <a:rPr lang="es-ES" sz="3200" dirty="0" smtClean="0">
                <a:latin typeface="+mj-lt"/>
              </a:rPr>
              <a:t> </a:t>
            </a:r>
            <a:r>
              <a:rPr lang="es-ES" sz="3200" b="1" i="1" dirty="0" smtClean="0">
                <a:solidFill>
                  <a:schemeClr val="accent1"/>
                </a:solidFill>
                <a:latin typeface="+mj-lt"/>
              </a:rPr>
              <a:t>Su objetivo principal  es desvincular adecuadamente al usuario y al desarrollador de los detalles del sistema informático en particular que se use, aislándolo especialmente del procesamiento referido a las características internas de: dispositivos de comunicaciones, impresora, pantalla, teclado y memoria, discos, etc. </a:t>
            </a:r>
          </a:p>
          <a:p>
            <a:pPr>
              <a:buNone/>
            </a:pPr>
            <a:endParaRPr lang="es-ES" sz="3300" b="1" i="1" dirty="0" smtClean="0">
              <a:solidFill>
                <a:schemeClr val="accent1"/>
              </a:solidFill>
              <a:latin typeface="+mj-lt"/>
            </a:endParaRPr>
          </a:p>
          <a:p>
            <a:endParaRPr lang="es-ES" sz="1900" b="1" i="1" dirty="0" smtClean="0">
              <a:solidFill>
                <a:schemeClr val="accent1"/>
              </a:solidFill>
            </a:endParaRPr>
          </a:p>
          <a:p>
            <a:pPr>
              <a:buNone/>
            </a:pPr>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42852"/>
            <a:ext cx="8229600" cy="1214446"/>
          </a:xfrm>
        </p:spPr>
        <p:txBody>
          <a:bodyPr>
            <a:normAutofit/>
          </a:bodyPr>
          <a:lstStyle/>
          <a:p>
            <a:pPr algn="ctr"/>
            <a:r>
              <a:rPr lang="es-ES" b="1" i="1" dirty="0" smtClean="0">
                <a:solidFill>
                  <a:schemeClr val="accent1"/>
                </a:solidFill>
              </a:rPr>
              <a:t>Hardware y  sus tipos</a:t>
            </a:r>
            <a:endParaRPr lang="es-ES" b="1" i="1" dirty="0">
              <a:solidFill>
                <a:schemeClr val="accent1"/>
              </a:solidFill>
            </a:endParaRPr>
          </a:p>
        </p:txBody>
      </p:sp>
      <p:sp>
        <p:nvSpPr>
          <p:cNvPr id="3" name="2 Marcador de contenido"/>
          <p:cNvSpPr>
            <a:spLocks noGrp="1"/>
          </p:cNvSpPr>
          <p:nvPr>
            <p:ph idx="1"/>
          </p:nvPr>
        </p:nvSpPr>
        <p:spPr>
          <a:xfrm>
            <a:off x="428596" y="1571612"/>
            <a:ext cx="8229600" cy="3714776"/>
          </a:xfrm>
        </p:spPr>
        <p:txBody>
          <a:bodyPr>
            <a:normAutofit fontScale="47500" lnSpcReduction="20000"/>
          </a:bodyPr>
          <a:lstStyle/>
          <a:p>
            <a:r>
              <a:rPr lang="es-ES" sz="5100" b="1" i="1" dirty="0" smtClean="0">
                <a:solidFill>
                  <a:schemeClr val="accent1"/>
                </a:solidFill>
                <a:latin typeface="+mj-lt"/>
              </a:rPr>
              <a:t>Es un Dispositivo electrónico apto para interpretar y ejecutar comandos programados para operaciones  como la de entrada, salida, cálculo y lógica.</a:t>
            </a:r>
          </a:p>
          <a:p>
            <a:pPr>
              <a:buNone/>
            </a:pPr>
            <a:endParaRPr lang="es-ES" sz="5100" b="1" i="1" dirty="0" smtClean="0">
              <a:solidFill>
                <a:schemeClr val="accent1"/>
              </a:solidFill>
              <a:latin typeface="+mj-lt"/>
            </a:endParaRPr>
          </a:p>
          <a:p>
            <a:r>
              <a:rPr lang="es-ES" sz="5100" b="1" i="1" dirty="0" smtClean="0">
                <a:solidFill>
                  <a:schemeClr val="accent1"/>
                </a:solidFill>
                <a:latin typeface="+mj-lt"/>
              </a:rPr>
              <a:t>Hardware  corresponde a todas las partes tangibles de un sistema informático; principal mente sus componentes son: eléctricos, electrónicos, electromecánicos y mecánicos. </a:t>
            </a:r>
          </a:p>
          <a:p>
            <a:endParaRPr lang="es-ES" sz="5100" b="1" i="1" dirty="0" smtClean="0">
              <a:solidFill>
                <a:schemeClr val="accent1"/>
              </a:solidFill>
              <a:latin typeface="+mj-lt"/>
            </a:endParaRPr>
          </a:p>
          <a:p>
            <a:r>
              <a:rPr lang="es-ES" sz="5100" b="1" i="1" dirty="0" smtClean="0">
                <a:solidFill>
                  <a:schemeClr val="accent1"/>
                </a:solidFill>
                <a:latin typeface="+mj-lt"/>
              </a:rPr>
              <a:t>El Hardware en un computador es básicamente la pantalla, el </a:t>
            </a:r>
            <a:r>
              <a:rPr lang="es-ES" sz="5100" b="1" i="1" dirty="0" err="1" smtClean="0">
                <a:solidFill>
                  <a:schemeClr val="accent1"/>
                </a:solidFill>
                <a:latin typeface="+mj-lt"/>
              </a:rPr>
              <a:t>maus</a:t>
            </a:r>
            <a:r>
              <a:rPr lang="es-ES" sz="5100" b="1" i="1" dirty="0" smtClean="0">
                <a:solidFill>
                  <a:schemeClr val="accent1"/>
                </a:solidFill>
                <a:latin typeface="+mj-lt"/>
              </a:rPr>
              <a:t>, la CPU,  el parlante, el teclado etc.…</a:t>
            </a:r>
          </a:p>
          <a:p>
            <a:endParaRPr lang="es-ES" dirty="0"/>
          </a:p>
        </p:txBody>
      </p:sp>
      <p:pic>
        <p:nvPicPr>
          <p:cNvPr id="46081" name="Picture 1" descr="imagesCA3PEAJS"/>
          <p:cNvPicPr>
            <a:picLocks noChangeAspect="1" noChangeArrowheads="1"/>
          </p:cNvPicPr>
          <p:nvPr/>
        </p:nvPicPr>
        <p:blipFill>
          <a:blip r:embed="rId3"/>
          <a:srcRect/>
          <a:stretch>
            <a:fillRect/>
          </a:stretch>
        </p:blipFill>
        <p:spPr bwMode="auto">
          <a:xfrm>
            <a:off x="3643306" y="5000636"/>
            <a:ext cx="2393950" cy="171448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785818"/>
          </a:xfrm>
        </p:spPr>
        <p:txBody>
          <a:bodyPr>
            <a:normAutofit/>
          </a:bodyPr>
          <a:lstStyle/>
          <a:p>
            <a:pPr algn="ctr"/>
            <a:r>
              <a:rPr lang="es-ES" sz="4400" b="1" i="1" dirty="0" smtClean="0">
                <a:solidFill>
                  <a:schemeClr val="accent1"/>
                </a:solidFill>
              </a:rPr>
              <a:t>HARDWARE BÁSICO</a:t>
            </a:r>
            <a:endParaRPr lang="es-ES" sz="4400" b="1" i="1" dirty="0">
              <a:solidFill>
                <a:schemeClr val="accent1"/>
              </a:solidFill>
            </a:endParaRPr>
          </a:p>
        </p:txBody>
      </p:sp>
      <p:sp>
        <p:nvSpPr>
          <p:cNvPr id="3" name="2 Marcador de contenido"/>
          <p:cNvSpPr>
            <a:spLocks noGrp="1"/>
          </p:cNvSpPr>
          <p:nvPr>
            <p:ph idx="1"/>
          </p:nvPr>
        </p:nvSpPr>
        <p:spPr>
          <a:xfrm>
            <a:off x="457200" y="1571612"/>
            <a:ext cx="8229600" cy="3643338"/>
          </a:xfrm>
        </p:spPr>
        <p:txBody>
          <a:bodyPr>
            <a:noAutofit/>
          </a:bodyPr>
          <a:lstStyle/>
          <a:p>
            <a:endParaRPr lang="es-ES" sz="3200" b="1" i="1" dirty="0" smtClean="0">
              <a:solidFill>
                <a:schemeClr val="accent1"/>
              </a:solidFill>
              <a:latin typeface="+mj-lt"/>
            </a:endParaRPr>
          </a:p>
          <a:p>
            <a:r>
              <a:rPr lang="es-ES" sz="3200" b="1" i="1" dirty="0" smtClean="0">
                <a:solidFill>
                  <a:schemeClr val="accent1"/>
                </a:solidFill>
                <a:latin typeface="+mj-lt"/>
              </a:rPr>
              <a:t>HARDWARE BÁSICO: esta clase de hardware está conformada por aquellos dispositivos imprescindibles para el funcionamiento mínimo de un equipo. </a:t>
            </a:r>
          </a:p>
          <a:p>
            <a:r>
              <a:rPr lang="es-ES" sz="3200" b="1" i="1" dirty="0" smtClean="0">
                <a:solidFill>
                  <a:schemeClr val="accent1"/>
                </a:solidFill>
                <a:latin typeface="+mj-lt"/>
              </a:rPr>
              <a:t>El gabinete, las memorias RAM y ROM.</a:t>
            </a:r>
            <a:endParaRPr lang="es-ES" sz="3200" b="1" i="1" dirty="0">
              <a:solidFill>
                <a:schemeClr val="accent1"/>
              </a:solidFill>
              <a:latin typeface="+mj-lt"/>
            </a:endParaRPr>
          </a:p>
        </p:txBody>
      </p:sp>
      <p:pic>
        <p:nvPicPr>
          <p:cNvPr id="4" name="Picture 2" descr="G:\harduar\images (1).jpg entrada.jpg"/>
          <p:cNvPicPr>
            <a:picLocks noChangeAspect="1" noChangeArrowheads="1"/>
          </p:cNvPicPr>
          <p:nvPr/>
        </p:nvPicPr>
        <p:blipFill>
          <a:blip r:embed="rId3"/>
          <a:srcRect/>
          <a:stretch>
            <a:fillRect/>
          </a:stretch>
        </p:blipFill>
        <p:spPr bwMode="auto">
          <a:xfrm>
            <a:off x="3643306" y="4857760"/>
            <a:ext cx="2085975" cy="2000240"/>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857256"/>
          </a:xfrm>
        </p:spPr>
        <p:txBody>
          <a:bodyPr>
            <a:normAutofit fontScale="90000"/>
          </a:bodyPr>
          <a:lstStyle/>
          <a:p>
            <a:pPr algn="ctr"/>
            <a:r>
              <a:rPr lang="es-ES" b="1" i="1" dirty="0" smtClean="0">
                <a:solidFill>
                  <a:schemeClr val="accent1"/>
                </a:solidFill>
              </a:rPr>
              <a:t>HARDWARE COMPLEMENTARIO</a:t>
            </a:r>
            <a:endParaRPr lang="es-ES" b="1" i="1" dirty="0">
              <a:solidFill>
                <a:schemeClr val="accent1"/>
              </a:solidFill>
            </a:endParaRPr>
          </a:p>
        </p:txBody>
      </p:sp>
      <p:sp>
        <p:nvSpPr>
          <p:cNvPr id="3" name="2 Marcador de contenido"/>
          <p:cNvSpPr>
            <a:spLocks noGrp="1"/>
          </p:cNvSpPr>
          <p:nvPr>
            <p:ph idx="1"/>
          </p:nvPr>
        </p:nvSpPr>
        <p:spPr>
          <a:xfrm>
            <a:off x="457200" y="1935480"/>
            <a:ext cx="8229600" cy="3136594"/>
          </a:xfrm>
        </p:spPr>
        <p:txBody>
          <a:bodyPr>
            <a:normAutofit lnSpcReduction="10000"/>
          </a:bodyPr>
          <a:lstStyle/>
          <a:p>
            <a:r>
              <a:rPr lang="es-ES" sz="2800" b="1" i="1" dirty="0" smtClean="0">
                <a:solidFill>
                  <a:schemeClr val="accent1"/>
                </a:solidFill>
                <a:latin typeface="+mj-lt"/>
              </a:rPr>
              <a:t>ARDWARE COMPLEMENTARIO: este tipo de hardware, Incluye todos los elementos de los que existe la posibilidad de prescindir, y aun así, la funcionalidad de la computadora no se verá afectada. </a:t>
            </a:r>
          </a:p>
          <a:p>
            <a:r>
              <a:rPr lang="es-ES" sz="2800" b="1" i="1" dirty="0" smtClean="0">
                <a:solidFill>
                  <a:schemeClr val="accent1"/>
                </a:solidFill>
                <a:latin typeface="+mj-lt"/>
              </a:rPr>
              <a:t>Ejemplos de hardware complementario son la Webcam o  la unidad lectora de disco óptico.</a:t>
            </a:r>
          </a:p>
          <a:p>
            <a:endParaRPr lang="es-ES" dirty="0"/>
          </a:p>
        </p:txBody>
      </p:sp>
      <p:pic>
        <p:nvPicPr>
          <p:cNvPr id="3074" name="Picture 2" descr="G:\harduar\complementario.jpg"/>
          <p:cNvPicPr>
            <a:picLocks noChangeAspect="1" noChangeArrowheads="1"/>
          </p:cNvPicPr>
          <p:nvPr/>
        </p:nvPicPr>
        <p:blipFill>
          <a:blip r:embed="rId3"/>
          <a:srcRect/>
          <a:stretch>
            <a:fillRect/>
          </a:stretch>
        </p:blipFill>
        <p:spPr bwMode="auto">
          <a:xfrm>
            <a:off x="3286116" y="5143512"/>
            <a:ext cx="2733675" cy="1390648"/>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1275608"/>
          </a:xfrm>
        </p:spPr>
        <p:txBody>
          <a:bodyPr>
            <a:normAutofit fontScale="90000"/>
          </a:bodyPr>
          <a:lstStyle/>
          <a:p>
            <a:pPr algn="ctr"/>
            <a:r>
              <a:rPr lang="es-ES" b="1" i="1" dirty="0" smtClean="0">
                <a:solidFill>
                  <a:schemeClr val="accent1"/>
                </a:solidFill>
              </a:rPr>
              <a:t>HARDWARE DE                     ALMACENAMIENTO</a:t>
            </a:r>
            <a:endParaRPr lang="es-ES" b="1" i="1" dirty="0">
              <a:solidFill>
                <a:schemeClr val="accent1"/>
              </a:solidFill>
            </a:endParaRPr>
          </a:p>
        </p:txBody>
      </p:sp>
      <p:sp>
        <p:nvSpPr>
          <p:cNvPr id="3" name="2 Marcador de contenido"/>
          <p:cNvSpPr>
            <a:spLocks noGrp="1"/>
          </p:cNvSpPr>
          <p:nvPr>
            <p:ph idx="1"/>
          </p:nvPr>
        </p:nvSpPr>
        <p:spPr>
          <a:xfrm>
            <a:off x="457200" y="1935480"/>
            <a:ext cx="8229600" cy="3065156"/>
          </a:xfrm>
        </p:spPr>
        <p:txBody>
          <a:bodyPr>
            <a:normAutofit fontScale="92500" lnSpcReduction="20000"/>
          </a:bodyPr>
          <a:lstStyle/>
          <a:p>
            <a:r>
              <a:rPr lang="es-ES" sz="3000" b="1" i="1" dirty="0" smtClean="0">
                <a:solidFill>
                  <a:schemeClr val="accent1"/>
                </a:solidFill>
                <a:latin typeface="+mj-lt"/>
              </a:rPr>
              <a:t>HARDWARE DE ALMACENAMIENTO: este tipo de hardware como su nombre lo indica estos dispositivos tiene la capacidad de almacenar datos e información, ya sea de forma temporal o permanente. </a:t>
            </a:r>
          </a:p>
          <a:p>
            <a:r>
              <a:rPr lang="es-ES" sz="3000" b="1" i="1" dirty="0" smtClean="0">
                <a:solidFill>
                  <a:schemeClr val="accent1"/>
                </a:solidFill>
                <a:latin typeface="+mj-lt"/>
              </a:rPr>
              <a:t>Ejemplos de hardware de almacenamiento son: la memoria RAM y la memoria ROM, memorias USB, DVD, CD, cintas de video, entre otros.</a:t>
            </a:r>
          </a:p>
          <a:p>
            <a:endParaRPr lang="es-ES" dirty="0"/>
          </a:p>
        </p:txBody>
      </p:sp>
      <p:pic>
        <p:nvPicPr>
          <p:cNvPr id="2050" name="Picture 2" descr="G:\harduar\almacenamiento.jpg"/>
          <p:cNvPicPr>
            <a:picLocks noChangeAspect="1" noChangeArrowheads="1"/>
          </p:cNvPicPr>
          <p:nvPr/>
        </p:nvPicPr>
        <p:blipFill>
          <a:blip r:embed="rId3"/>
          <a:srcRect/>
          <a:stretch>
            <a:fillRect/>
          </a:stretch>
        </p:blipFill>
        <p:spPr bwMode="auto">
          <a:xfrm>
            <a:off x="3500430" y="5214950"/>
            <a:ext cx="2238375" cy="1643050"/>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642918"/>
            <a:ext cx="8229600" cy="714380"/>
          </a:xfrm>
        </p:spPr>
        <p:txBody>
          <a:bodyPr>
            <a:normAutofit fontScale="90000"/>
          </a:bodyPr>
          <a:lstStyle/>
          <a:p>
            <a:pPr algn="ctr"/>
            <a:r>
              <a:rPr lang="es-ES" b="1" i="1" dirty="0" smtClean="0">
                <a:solidFill>
                  <a:schemeClr val="accent1"/>
                </a:solidFill>
              </a:rPr>
              <a:t>HARDWARE DE PROCESAMIENTO</a:t>
            </a:r>
            <a:endParaRPr lang="es-ES" b="1" i="1" dirty="0">
              <a:solidFill>
                <a:schemeClr val="accent1"/>
              </a:solidFill>
            </a:endParaRPr>
          </a:p>
        </p:txBody>
      </p:sp>
      <p:sp>
        <p:nvSpPr>
          <p:cNvPr id="3" name="2 Marcador de contenido"/>
          <p:cNvSpPr>
            <a:spLocks noGrp="1"/>
          </p:cNvSpPr>
          <p:nvPr>
            <p:ph idx="1"/>
          </p:nvPr>
        </p:nvSpPr>
        <p:spPr>
          <a:xfrm>
            <a:off x="457200" y="1935480"/>
            <a:ext cx="8229600" cy="3065156"/>
          </a:xfrm>
        </p:spPr>
        <p:txBody>
          <a:bodyPr/>
          <a:lstStyle/>
          <a:p>
            <a:r>
              <a:rPr lang="es-ES" b="1" i="1" dirty="0" smtClean="0">
                <a:solidFill>
                  <a:schemeClr val="accent1"/>
                </a:solidFill>
                <a:latin typeface="+mj-lt"/>
              </a:rPr>
              <a:t>HARDWARE DE PROCESAMIENTO: se refiere a aquellos elementos cuyo propósito constituye la interpretación y ejecución de instrucciones, y el procesamiento de datos.  </a:t>
            </a:r>
          </a:p>
          <a:p>
            <a:r>
              <a:rPr lang="es-ES" b="1" i="1" dirty="0" smtClean="0">
                <a:solidFill>
                  <a:schemeClr val="accent1"/>
                </a:solidFill>
                <a:latin typeface="+mj-lt"/>
              </a:rPr>
              <a:t>Dentro de este ítem podemos encontrar a los microprocesadores, y a la Unidad Central de Procesamiento (CPU).</a:t>
            </a:r>
          </a:p>
          <a:p>
            <a:endParaRPr lang="es-ES" dirty="0"/>
          </a:p>
        </p:txBody>
      </p:sp>
      <p:pic>
        <p:nvPicPr>
          <p:cNvPr id="4099" name="Picture 3" descr="G:\harduar\procesamiento.jpg"/>
          <p:cNvPicPr>
            <a:picLocks noChangeAspect="1" noChangeArrowheads="1"/>
          </p:cNvPicPr>
          <p:nvPr/>
        </p:nvPicPr>
        <p:blipFill>
          <a:blip r:embed="rId3"/>
          <a:srcRect/>
          <a:stretch>
            <a:fillRect/>
          </a:stretch>
        </p:blipFill>
        <p:spPr bwMode="auto">
          <a:xfrm>
            <a:off x="4500562" y="4572008"/>
            <a:ext cx="2714644" cy="2143116"/>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796086"/>
          </a:xfrm>
        </p:spPr>
        <p:txBody>
          <a:bodyPr>
            <a:normAutofit fontScale="90000"/>
          </a:bodyPr>
          <a:lstStyle/>
          <a:p>
            <a:pPr algn="ctr"/>
            <a:r>
              <a:rPr lang="es-ES" b="1" i="1" dirty="0" smtClean="0">
                <a:solidFill>
                  <a:schemeClr val="accent1"/>
                </a:solidFill>
              </a:rPr>
              <a:t>HARDWARE DE ENTRADA</a:t>
            </a:r>
            <a:endParaRPr lang="es-ES" b="1" i="1" dirty="0">
              <a:solidFill>
                <a:schemeClr val="accent1"/>
              </a:solidFill>
            </a:endParaRPr>
          </a:p>
        </p:txBody>
      </p:sp>
      <p:sp>
        <p:nvSpPr>
          <p:cNvPr id="3" name="2 Marcador de contenido"/>
          <p:cNvSpPr>
            <a:spLocks noGrp="1"/>
          </p:cNvSpPr>
          <p:nvPr>
            <p:ph idx="1"/>
          </p:nvPr>
        </p:nvSpPr>
        <p:spPr>
          <a:xfrm>
            <a:off x="457200" y="1714488"/>
            <a:ext cx="8229600" cy="3286148"/>
          </a:xfrm>
        </p:spPr>
        <p:txBody>
          <a:bodyPr/>
          <a:lstStyle/>
          <a:p>
            <a:r>
              <a:rPr lang="es-ES" sz="2800" b="1" i="1" dirty="0" smtClean="0">
                <a:solidFill>
                  <a:schemeClr val="accent1"/>
                </a:solidFill>
                <a:latin typeface="+mj-lt"/>
              </a:rPr>
              <a:t>HARDWARE DE ENTRADA: este tipo de hardware es utilizado con el objeto de introducir datos e información a la CPU.</a:t>
            </a:r>
          </a:p>
          <a:p>
            <a:r>
              <a:rPr lang="es-ES" sz="2800" b="1" i="1" dirty="0" smtClean="0">
                <a:solidFill>
                  <a:schemeClr val="accent1"/>
                </a:solidFill>
                <a:latin typeface="+mj-lt"/>
              </a:rPr>
              <a:t> Ejemplos de hardware de entrada son: teclado, escáner, Mouse, micrófonos, webcams, etc.</a:t>
            </a:r>
          </a:p>
          <a:p>
            <a:endParaRPr lang="es-ES" dirty="0"/>
          </a:p>
        </p:txBody>
      </p:sp>
      <p:pic>
        <p:nvPicPr>
          <p:cNvPr id="5123" name="Picture 3" descr="G:\harduar\images (1).jpg entrada1.jpg"/>
          <p:cNvPicPr>
            <a:picLocks noChangeAspect="1" noChangeArrowheads="1"/>
          </p:cNvPicPr>
          <p:nvPr/>
        </p:nvPicPr>
        <p:blipFill>
          <a:blip r:embed="rId3"/>
          <a:srcRect/>
          <a:stretch>
            <a:fillRect/>
          </a:stretch>
        </p:blipFill>
        <p:spPr bwMode="auto">
          <a:xfrm>
            <a:off x="3357554" y="4786322"/>
            <a:ext cx="2466975" cy="1919288"/>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857256"/>
          </a:xfrm>
        </p:spPr>
        <p:txBody>
          <a:bodyPr>
            <a:normAutofit/>
          </a:bodyPr>
          <a:lstStyle/>
          <a:p>
            <a:pPr algn="ctr"/>
            <a:r>
              <a:rPr lang="es-ES" b="1" i="1" dirty="0" smtClean="0">
                <a:solidFill>
                  <a:schemeClr val="accent1"/>
                </a:solidFill>
              </a:rPr>
              <a:t>HARDWARE DE SALIDA</a:t>
            </a:r>
            <a:endParaRPr lang="es-ES" b="1" i="1" dirty="0">
              <a:solidFill>
                <a:schemeClr val="accent1"/>
              </a:solidFill>
            </a:endParaRPr>
          </a:p>
        </p:txBody>
      </p:sp>
      <p:sp>
        <p:nvSpPr>
          <p:cNvPr id="3" name="2 Marcador de contenido"/>
          <p:cNvSpPr>
            <a:spLocks noGrp="1"/>
          </p:cNvSpPr>
          <p:nvPr>
            <p:ph idx="1"/>
          </p:nvPr>
        </p:nvSpPr>
        <p:spPr>
          <a:xfrm>
            <a:off x="457200" y="1928802"/>
            <a:ext cx="8229600" cy="2928958"/>
          </a:xfrm>
        </p:spPr>
        <p:txBody>
          <a:bodyPr>
            <a:normAutofit fontScale="25000" lnSpcReduction="20000"/>
          </a:bodyPr>
          <a:lstStyle/>
          <a:p>
            <a:r>
              <a:rPr lang="es-ES" sz="11200" b="1" i="1" dirty="0" smtClean="0">
                <a:solidFill>
                  <a:schemeClr val="accent1"/>
                </a:solidFill>
                <a:latin typeface="+mj-lt"/>
              </a:rPr>
              <a:t>HARDWARE DE SALIDA: incluye a todos los dispositivos capaces de dirigir los datos generados por la computadora hacia el exterior. </a:t>
            </a:r>
          </a:p>
          <a:p>
            <a:r>
              <a:rPr lang="es-ES" sz="11200" b="1" i="1" dirty="0" smtClean="0">
                <a:solidFill>
                  <a:schemeClr val="accent1"/>
                </a:solidFill>
                <a:latin typeface="+mj-lt"/>
              </a:rPr>
              <a:t>Algunos ejemplos de esta clase de hardware son las impresoras, el monitor, los auriculares, los proyectos, los reproductores de audio, etc.…</a:t>
            </a:r>
          </a:p>
          <a:p>
            <a:endParaRPr lang="es-ES" dirty="0"/>
          </a:p>
        </p:txBody>
      </p:sp>
      <p:pic>
        <p:nvPicPr>
          <p:cNvPr id="6146" name="Picture 2" descr="G:\harduar\images (1).jpg salida.jpg"/>
          <p:cNvPicPr>
            <a:picLocks noChangeAspect="1" noChangeArrowheads="1"/>
          </p:cNvPicPr>
          <p:nvPr/>
        </p:nvPicPr>
        <p:blipFill>
          <a:blip r:embed="rId3"/>
          <a:srcRect/>
          <a:stretch>
            <a:fillRect/>
          </a:stretch>
        </p:blipFill>
        <p:spPr bwMode="auto">
          <a:xfrm>
            <a:off x="3500430" y="4643446"/>
            <a:ext cx="2257425" cy="2100263"/>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14356"/>
            <a:ext cx="8229600" cy="928694"/>
          </a:xfrm>
        </p:spPr>
        <p:txBody>
          <a:bodyPr>
            <a:normAutofit fontScale="90000"/>
          </a:bodyPr>
          <a:lstStyle/>
          <a:p>
            <a:pPr algn="ctr"/>
            <a:r>
              <a:rPr lang="es-ES" b="1" i="1" dirty="0" smtClean="0">
                <a:solidFill>
                  <a:schemeClr val="accent1"/>
                </a:solidFill>
              </a:rPr>
              <a:t>HISTORIA DE LOS PROCESADORES</a:t>
            </a:r>
            <a:r>
              <a:rPr lang="es-ES" b="1" dirty="0" smtClean="0"/>
              <a:t/>
            </a:r>
            <a:br>
              <a:rPr lang="es-ES" b="1" dirty="0" smtClean="0"/>
            </a:br>
            <a:endParaRPr lang="es-ES" dirty="0"/>
          </a:p>
        </p:txBody>
      </p:sp>
      <p:sp>
        <p:nvSpPr>
          <p:cNvPr id="3" name="2 Marcador de contenido"/>
          <p:cNvSpPr>
            <a:spLocks noGrp="1"/>
          </p:cNvSpPr>
          <p:nvPr>
            <p:ph idx="1"/>
          </p:nvPr>
        </p:nvSpPr>
        <p:spPr>
          <a:xfrm>
            <a:off x="457200" y="1357298"/>
            <a:ext cx="8229600" cy="2214578"/>
          </a:xfrm>
        </p:spPr>
        <p:txBody>
          <a:bodyPr>
            <a:normAutofit fontScale="25000" lnSpcReduction="20000"/>
          </a:bodyPr>
          <a:lstStyle/>
          <a:p>
            <a:r>
              <a:rPr lang="es-ES" sz="9800" b="1" i="1" dirty="0" smtClean="0">
                <a:solidFill>
                  <a:schemeClr val="accent1"/>
                </a:solidFill>
                <a:latin typeface="+mj-lt"/>
              </a:rPr>
              <a:t>El primer procesador que realizo Intel fue 4004, fue presentado el 15 de noviembre de 1971. Los diseñadores de este procesador fueron: Federico </a:t>
            </a:r>
            <a:r>
              <a:rPr lang="es-ES" sz="9800" b="1" i="1" dirty="0" err="1" smtClean="0">
                <a:solidFill>
                  <a:schemeClr val="accent1"/>
                </a:solidFill>
                <a:latin typeface="+mj-lt"/>
              </a:rPr>
              <a:t>faggin</a:t>
            </a:r>
            <a:r>
              <a:rPr lang="es-ES" sz="9800" b="1" i="1" dirty="0" smtClean="0">
                <a:solidFill>
                  <a:schemeClr val="accent1"/>
                </a:solidFill>
                <a:latin typeface="+mj-lt"/>
              </a:rPr>
              <a:t> , </a:t>
            </a:r>
            <a:r>
              <a:rPr lang="es-ES" sz="9800" b="1" i="1" dirty="0" err="1" smtClean="0">
                <a:solidFill>
                  <a:schemeClr val="accent1"/>
                </a:solidFill>
                <a:latin typeface="+mj-lt"/>
              </a:rPr>
              <a:t>ted</a:t>
            </a:r>
            <a:r>
              <a:rPr lang="es-ES" sz="9800" b="1" i="1" dirty="0" smtClean="0">
                <a:solidFill>
                  <a:schemeClr val="accent1"/>
                </a:solidFill>
                <a:latin typeface="+mj-lt"/>
              </a:rPr>
              <a:t> </a:t>
            </a:r>
            <a:r>
              <a:rPr lang="es-ES" sz="9800" b="1" i="1" dirty="0" err="1" smtClean="0">
                <a:solidFill>
                  <a:schemeClr val="accent1"/>
                </a:solidFill>
                <a:latin typeface="+mj-lt"/>
              </a:rPr>
              <a:t>hoff</a:t>
            </a:r>
            <a:r>
              <a:rPr lang="es-ES" sz="9800" b="1" i="1" dirty="0" smtClean="0">
                <a:solidFill>
                  <a:schemeClr val="accent1"/>
                </a:solidFill>
                <a:latin typeface="+mj-lt"/>
              </a:rPr>
              <a:t>  de Intel y por </a:t>
            </a:r>
            <a:r>
              <a:rPr lang="es-ES" sz="9800" b="1" i="1" dirty="0" err="1" smtClean="0">
                <a:solidFill>
                  <a:schemeClr val="accent1"/>
                </a:solidFill>
                <a:latin typeface="+mj-lt"/>
              </a:rPr>
              <a:t>busicom</a:t>
            </a:r>
            <a:r>
              <a:rPr lang="es-ES" sz="9800" b="1" i="1" dirty="0" smtClean="0">
                <a:solidFill>
                  <a:schemeClr val="accent1"/>
                </a:solidFill>
                <a:latin typeface="+mj-lt"/>
              </a:rPr>
              <a:t> : </a:t>
            </a:r>
            <a:r>
              <a:rPr lang="es-ES" sz="9800" b="1" i="1" dirty="0" err="1" smtClean="0">
                <a:solidFill>
                  <a:schemeClr val="accent1"/>
                </a:solidFill>
                <a:latin typeface="+mj-lt"/>
              </a:rPr>
              <a:t>masatoshi</a:t>
            </a:r>
            <a:r>
              <a:rPr lang="es-ES" sz="9800" b="1" i="1" dirty="0" smtClean="0">
                <a:solidFill>
                  <a:schemeClr val="accent1"/>
                </a:solidFill>
                <a:latin typeface="+mj-lt"/>
              </a:rPr>
              <a:t> </a:t>
            </a:r>
            <a:r>
              <a:rPr lang="es-ES" sz="9800" b="1" i="1" dirty="0" err="1" smtClean="0">
                <a:solidFill>
                  <a:schemeClr val="accent1"/>
                </a:solidFill>
                <a:latin typeface="+mj-lt"/>
              </a:rPr>
              <a:t>shima</a:t>
            </a:r>
            <a:r>
              <a:rPr lang="es-ES" sz="9800" b="1" i="1" dirty="0" smtClean="0">
                <a:solidFill>
                  <a:schemeClr val="accent1"/>
                </a:solidFill>
                <a:latin typeface="+mj-lt"/>
              </a:rPr>
              <a:t>  y más tarde (ZILOG) .</a:t>
            </a:r>
          </a:p>
          <a:p>
            <a:r>
              <a:rPr lang="es-ES" sz="9800" b="1" i="1" dirty="0" smtClean="0">
                <a:solidFill>
                  <a:schemeClr val="accent1"/>
                </a:solidFill>
                <a:latin typeface="+mj-lt"/>
              </a:rPr>
              <a:t> Los microprocesadores modernos ellos estaban integrados por millones de transistores y otros componentes empaquetados en una capsula cuyo tamaño varía según las necesidades de las aplicaciones a las que se dirigen, y que van dese el tamaño de un grano de aros hasta casi una galleta.</a:t>
            </a:r>
          </a:p>
          <a:p>
            <a:endParaRPr lang="es-ES" dirty="0"/>
          </a:p>
        </p:txBody>
      </p:sp>
      <p:pic>
        <p:nvPicPr>
          <p:cNvPr id="38913" name="Picture 1" descr="ANd9GcSF_SGOyXB3FqZg_dekfs6dz3De5OgF6JTZgGq163tS1lcbkhdi"/>
          <p:cNvPicPr>
            <a:picLocks noChangeAspect="1" noChangeArrowheads="1"/>
          </p:cNvPicPr>
          <p:nvPr/>
        </p:nvPicPr>
        <p:blipFill>
          <a:blip r:embed="rId3"/>
          <a:srcRect/>
          <a:stretch>
            <a:fillRect/>
          </a:stretch>
        </p:blipFill>
        <p:spPr bwMode="auto">
          <a:xfrm>
            <a:off x="2143108" y="4643446"/>
            <a:ext cx="4000528" cy="200024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928694"/>
          </a:xfrm>
        </p:spPr>
        <p:txBody>
          <a:bodyPr/>
          <a:lstStyle/>
          <a:p>
            <a:pPr algn="ctr"/>
            <a:r>
              <a:rPr lang="es-ES" b="1" i="1" dirty="0" smtClean="0">
                <a:solidFill>
                  <a:schemeClr val="accent1"/>
                </a:solidFill>
              </a:rPr>
              <a:t>Evolución de los procesadores</a:t>
            </a:r>
            <a:endParaRPr lang="es-ES" b="1" i="1" dirty="0">
              <a:solidFill>
                <a:schemeClr val="accent1"/>
              </a:solidFill>
            </a:endParaRPr>
          </a:p>
        </p:txBody>
      </p:sp>
      <p:sp>
        <p:nvSpPr>
          <p:cNvPr id="3" name="2 Marcador de contenido"/>
          <p:cNvSpPr>
            <a:spLocks noGrp="1"/>
          </p:cNvSpPr>
          <p:nvPr>
            <p:ph idx="1"/>
          </p:nvPr>
        </p:nvSpPr>
        <p:spPr>
          <a:xfrm>
            <a:off x="428596" y="1571612"/>
            <a:ext cx="8229600" cy="4389120"/>
          </a:xfrm>
        </p:spPr>
        <p:txBody>
          <a:bodyPr>
            <a:normAutofit fontScale="25000" lnSpcReduction="20000"/>
          </a:bodyPr>
          <a:lstStyle/>
          <a:p>
            <a:pPr lvl="0"/>
            <a:r>
              <a:rPr lang="es-ES" sz="5600" b="1" i="1" dirty="0" smtClean="0">
                <a:solidFill>
                  <a:schemeClr val="accent1"/>
                </a:solidFill>
                <a:latin typeface="+mj-lt"/>
              </a:rPr>
              <a:t>1971: Intel 4004.</a:t>
            </a:r>
          </a:p>
          <a:p>
            <a:pPr lvl="0"/>
            <a:r>
              <a:rPr lang="es-ES" sz="5600" b="1" i="1" dirty="0" smtClean="0">
                <a:solidFill>
                  <a:schemeClr val="accent1"/>
                </a:solidFill>
                <a:latin typeface="+mj-lt"/>
              </a:rPr>
              <a:t>1974: Intel 8008.</a:t>
            </a:r>
          </a:p>
          <a:p>
            <a:pPr lvl="0"/>
            <a:r>
              <a:rPr lang="es-ES" sz="5600" b="1" i="1" dirty="0" smtClean="0">
                <a:solidFill>
                  <a:schemeClr val="accent1"/>
                </a:solidFill>
                <a:latin typeface="+mj-lt"/>
              </a:rPr>
              <a:t>1975: </a:t>
            </a:r>
            <a:r>
              <a:rPr lang="es-ES" sz="5600" b="1" i="1" dirty="0" err="1" smtClean="0">
                <a:solidFill>
                  <a:schemeClr val="accent1"/>
                </a:solidFill>
                <a:latin typeface="+mj-lt"/>
              </a:rPr>
              <a:t>Signetics</a:t>
            </a:r>
            <a:r>
              <a:rPr lang="es-ES" sz="5600" b="1" i="1" dirty="0" smtClean="0">
                <a:solidFill>
                  <a:schemeClr val="accent1"/>
                </a:solidFill>
                <a:latin typeface="+mj-lt"/>
              </a:rPr>
              <a:t> 2650, MOS 6502, Motorola 6800.</a:t>
            </a:r>
          </a:p>
          <a:p>
            <a:pPr lvl="0"/>
            <a:r>
              <a:rPr lang="es-ES" sz="5600" b="1" i="1" dirty="0" smtClean="0">
                <a:solidFill>
                  <a:schemeClr val="accent1"/>
                </a:solidFill>
                <a:latin typeface="+mj-lt"/>
              </a:rPr>
              <a:t>1976: </a:t>
            </a:r>
            <a:r>
              <a:rPr lang="es-ES" sz="5600" b="1" i="1" dirty="0" err="1" smtClean="0">
                <a:solidFill>
                  <a:schemeClr val="accent1"/>
                </a:solidFill>
                <a:latin typeface="+mj-lt"/>
              </a:rPr>
              <a:t>Zilog</a:t>
            </a:r>
            <a:r>
              <a:rPr lang="es-ES" sz="5600" b="1" i="1" dirty="0" smtClean="0">
                <a:solidFill>
                  <a:schemeClr val="accent1"/>
                </a:solidFill>
                <a:latin typeface="+mj-lt"/>
              </a:rPr>
              <a:t> Z80.</a:t>
            </a:r>
          </a:p>
          <a:p>
            <a:pPr lvl="0"/>
            <a:r>
              <a:rPr lang="es-ES" sz="5600" b="1" i="1" dirty="0" smtClean="0">
                <a:solidFill>
                  <a:schemeClr val="accent1"/>
                </a:solidFill>
                <a:latin typeface="+mj-lt"/>
              </a:rPr>
              <a:t>1978: Intel 8086, Motorola 68000.</a:t>
            </a:r>
          </a:p>
          <a:p>
            <a:pPr lvl="0"/>
            <a:r>
              <a:rPr lang="es-ES" sz="5600" b="1" i="1" dirty="0" smtClean="0">
                <a:solidFill>
                  <a:schemeClr val="accent1"/>
                </a:solidFill>
                <a:latin typeface="+mj-lt"/>
              </a:rPr>
              <a:t>1979: Intel 8088.</a:t>
            </a:r>
          </a:p>
          <a:p>
            <a:pPr lvl="0"/>
            <a:r>
              <a:rPr lang="es-ES" sz="5600" b="1" i="1" dirty="0" smtClean="0">
                <a:solidFill>
                  <a:schemeClr val="accent1"/>
                </a:solidFill>
                <a:latin typeface="+mj-lt"/>
              </a:rPr>
              <a:t>1982: Intel 80286, Motorola 68020</a:t>
            </a:r>
          </a:p>
          <a:p>
            <a:pPr lvl="0"/>
            <a:r>
              <a:rPr lang="es-ES" sz="5600" b="1" i="1" dirty="0" smtClean="0">
                <a:solidFill>
                  <a:schemeClr val="accent1"/>
                </a:solidFill>
                <a:latin typeface="+mj-lt"/>
              </a:rPr>
              <a:t>1985: Intel 80386, Motorola 68020, AMD80386.</a:t>
            </a:r>
          </a:p>
          <a:p>
            <a:pPr lvl="0"/>
            <a:r>
              <a:rPr lang="es-ES" sz="5600" b="1" i="1" dirty="0" smtClean="0">
                <a:solidFill>
                  <a:schemeClr val="accent1"/>
                </a:solidFill>
                <a:latin typeface="+mj-lt"/>
              </a:rPr>
              <a:t>1987: Motorola 68030.</a:t>
            </a:r>
          </a:p>
          <a:p>
            <a:pPr lvl="0"/>
            <a:r>
              <a:rPr lang="es-ES" sz="5600" b="1" i="1" dirty="0" smtClean="0">
                <a:solidFill>
                  <a:schemeClr val="accent1"/>
                </a:solidFill>
                <a:latin typeface="+mj-lt"/>
              </a:rPr>
              <a:t>1989: Intel 80486, Motorola 68040, AMD80386.</a:t>
            </a:r>
          </a:p>
          <a:p>
            <a:pPr lvl="0"/>
            <a:r>
              <a:rPr lang="es-ES" sz="5600" b="1" i="1" dirty="0" smtClean="0">
                <a:solidFill>
                  <a:schemeClr val="accent1"/>
                </a:solidFill>
                <a:latin typeface="+mj-lt"/>
              </a:rPr>
              <a:t>1993: Intel Pentium, </a:t>
            </a:r>
            <a:r>
              <a:rPr lang="es-ES" sz="5600" b="1" i="1" dirty="0" err="1" smtClean="0">
                <a:solidFill>
                  <a:schemeClr val="accent1"/>
                </a:solidFill>
                <a:latin typeface="+mj-lt"/>
              </a:rPr>
              <a:t>Motolora</a:t>
            </a:r>
            <a:r>
              <a:rPr lang="es-ES" sz="5600" b="1" i="1" dirty="0" smtClean="0">
                <a:solidFill>
                  <a:schemeClr val="accent1"/>
                </a:solidFill>
                <a:latin typeface="+mj-lt"/>
              </a:rPr>
              <a:t> 68060, AMD K5, MIPS R10000.</a:t>
            </a:r>
          </a:p>
          <a:p>
            <a:pPr lvl="0"/>
            <a:r>
              <a:rPr lang="es-ES" sz="5600" b="1" i="1" dirty="0" smtClean="0">
                <a:solidFill>
                  <a:schemeClr val="accent1"/>
                </a:solidFill>
                <a:latin typeface="+mj-lt"/>
              </a:rPr>
              <a:t>1995: Intel Pentium pro.</a:t>
            </a:r>
          </a:p>
          <a:p>
            <a:pPr lvl="0"/>
            <a:r>
              <a:rPr lang="en-US" sz="5600" b="1" i="1" dirty="0" smtClean="0">
                <a:solidFill>
                  <a:schemeClr val="accent1"/>
                </a:solidFill>
                <a:latin typeface="+mj-lt"/>
              </a:rPr>
              <a:t>1997: Intel Pentium II, AMD K6, PowerPC G3, MIPS R120007.</a:t>
            </a:r>
            <a:endParaRPr lang="es-ES" sz="5600" b="1" i="1" dirty="0" smtClean="0">
              <a:solidFill>
                <a:schemeClr val="accent1"/>
              </a:solidFill>
              <a:latin typeface="+mj-lt"/>
            </a:endParaRPr>
          </a:p>
          <a:p>
            <a:pPr lvl="0"/>
            <a:r>
              <a:rPr lang="en-US" sz="5600" b="1" i="1" dirty="0" smtClean="0">
                <a:solidFill>
                  <a:schemeClr val="accent1"/>
                </a:solidFill>
                <a:latin typeface="+mj-lt"/>
              </a:rPr>
              <a:t>1999: Intel Pentium III, AMD K6-2, </a:t>
            </a:r>
            <a:r>
              <a:rPr lang="en-US" sz="5600" b="1" i="1" dirty="0" err="1" smtClean="0">
                <a:solidFill>
                  <a:schemeClr val="accent1"/>
                </a:solidFill>
                <a:latin typeface="+mj-lt"/>
              </a:rPr>
              <a:t>powerPC</a:t>
            </a:r>
            <a:r>
              <a:rPr lang="en-US" sz="5600" b="1" i="1" dirty="0" smtClean="0">
                <a:solidFill>
                  <a:schemeClr val="accent1"/>
                </a:solidFill>
                <a:latin typeface="+mj-lt"/>
              </a:rPr>
              <a:t> G4.</a:t>
            </a:r>
            <a:endParaRPr lang="es-ES" sz="5600" b="1" i="1" dirty="0" smtClean="0">
              <a:solidFill>
                <a:schemeClr val="accent1"/>
              </a:solidFill>
              <a:latin typeface="+mj-lt"/>
            </a:endParaRPr>
          </a:p>
          <a:p>
            <a:pPr lvl="0"/>
            <a:r>
              <a:rPr lang="en-US" sz="5600" b="1" i="1" dirty="0" smtClean="0">
                <a:solidFill>
                  <a:schemeClr val="accent1"/>
                </a:solidFill>
                <a:latin typeface="+mj-lt"/>
              </a:rPr>
              <a:t>2000: Intel Pentium 4, Intel Itanium 2, AMD </a:t>
            </a:r>
            <a:r>
              <a:rPr lang="en-US" sz="5600" b="1" i="1" dirty="0" err="1" smtClean="0">
                <a:solidFill>
                  <a:schemeClr val="accent1"/>
                </a:solidFill>
                <a:latin typeface="+mj-lt"/>
              </a:rPr>
              <a:t>Athlon</a:t>
            </a:r>
            <a:r>
              <a:rPr lang="en-US" sz="5600" b="1" i="1" dirty="0" smtClean="0">
                <a:solidFill>
                  <a:schemeClr val="accent1"/>
                </a:solidFill>
                <a:latin typeface="+mj-lt"/>
              </a:rPr>
              <a:t> XP, AMD </a:t>
            </a:r>
            <a:r>
              <a:rPr lang="en-US" sz="5600" b="1" i="1" dirty="0" err="1" smtClean="0">
                <a:solidFill>
                  <a:schemeClr val="accent1"/>
                </a:solidFill>
                <a:latin typeface="+mj-lt"/>
              </a:rPr>
              <a:t>Duron</a:t>
            </a:r>
            <a:r>
              <a:rPr lang="en-US" sz="5600" b="1" i="1" dirty="0" smtClean="0">
                <a:solidFill>
                  <a:schemeClr val="accent1"/>
                </a:solidFill>
                <a:latin typeface="+mj-lt"/>
              </a:rPr>
              <a:t>, MIPS R14000.</a:t>
            </a:r>
            <a:endParaRPr lang="es-ES" sz="5600" b="1" i="1" dirty="0" smtClean="0">
              <a:solidFill>
                <a:schemeClr val="accent1"/>
              </a:solidFill>
              <a:latin typeface="+mj-lt"/>
            </a:endParaRPr>
          </a:p>
          <a:p>
            <a:pPr lvl="0"/>
            <a:r>
              <a:rPr lang="es-ES" sz="5600" b="1" i="1" dirty="0" smtClean="0">
                <a:solidFill>
                  <a:schemeClr val="accent1"/>
                </a:solidFill>
                <a:latin typeface="+mj-lt"/>
              </a:rPr>
              <a:t>2003: </a:t>
            </a:r>
            <a:r>
              <a:rPr lang="es-ES" sz="5600" b="1" i="1" dirty="0" err="1" smtClean="0">
                <a:solidFill>
                  <a:schemeClr val="accent1"/>
                </a:solidFill>
                <a:latin typeface="+mj-lt"/>
              </a:rPr>
              <a:t>PowerPC</a:t>
            </a:r>
            <a:r>
              <a:rPr lang="es-ES" sz="5600" b="1" i="1" dirty="0" smtClean="0">
                <a:solidFill>
                  <a:schemeClr val="accent1"/>
                </a:solidFill>
                <a:latin typeface="+mj-lt"/>
              </a:rPr>
              <a:t> G5.</a:t>
            </a:r>
          </a:p>
          <a:p>
            <a:pPr lvl="0"/>
            <a:r>
              <a:rPr lang="es-ES" sz="5600" b="1" i="1" dirty="0" smtClean="0">
                <a:solidFill>
                  <a:schemeClr val="accent1"/>
                </a:solidFill>
                <a:latin typeface="+mj-lt"/>
              </a:rPr>
              <a:t>2004: Intel Pentium M.</a:t>
            </a:r>
          </a:p>
          <a:p>
            <a:pPr lvl="0"/>
            <a:r>
              <a:rPr lang="en-US" sz="5600" b="1" i="1" dirty="0" smtClean="0">
                <a:solidFill>
                  <a:schemeClr val="accent1"/>
                </a:solidFill>
                <a:latin typeface="+mj-lt"/>
              </a:rPr>
              <a:t>2005: Intel Pentium D, Intel Extreme Edition con hyper </a:t>
            </a:r>
            <a:r>
              <a:rPr lang="en-US" sz="5600" b="1" i="1" dirty="0" err="1" smtClean="0">
                <a:solidFill>
                  <a:schemeClr val="accent1"/>
                </a:solidFill>
                <a:latin typeface="+mj-lt"/>
              </a:rPr>
              <a:t>threreading</a:t>
            </a:r>
            <a:r>
              <a:rPr lang="en-US" sz="5600" b="1" i="1" dirty="0" smtClean="0">
                <a:solidFill>
                  <a:schemeClr val="accent1"/>
                </a:solidFill>
                <a:latin typeface="+mj-lt"/>
              </a:rPr>
              <a:t>, Intel Core Duo, AMD 64, ADM </a:t>
            </a:r>
            <a:r>
              <a:rPr lang="en-US" sz="5600" b="1" i="1" dirty="0" err="1" smtClean="0">
                <a:solidFill>
                  <a:schemeClr val="accent1"/>
                </a:solidFill>
                <a:latin typeface="+mj-lt"/>
              </a:rPr>
              <a:t>Athlon</a:t>
            </a:r>
            <a:r>
              <a:rPr lang="en-US" sz="5600" b="1" i="1" dirty="0" smtClean="0">
                <a:solidFill>
                  <a:schemeClr val="accent1"/>
                </a:solidFill>
                <a:latin typeface="+mj-lt"/>
              </a:rPr>
              <a:t> 64 X2, ADM </a:t>
            </a:r>
            <a:r>
              <a:rPr lang="en-US" sz="5600" b="1" i="1" dirty="0" err="1" smtClean="0">
                <a:solidFill>
                  <a:schemeClr val="accent1"/>
                </a:solidFill>
                <a:latin typeface="+mj-lt"/>
              </a:rPr>
              <a:t>sempron</a:t>
            </a:r>
            <a:r>
              <a:rPr lang="en-US" sz="5600" b="1" i="1" dirty="0" smtClean="0">
                <a:solidFill>
                  <a:schemeClr val="accent1"/>
                </a:solidFill>
                <a:latin typeface="+mj-lt"/>
              </a:rPr>
              <a:t> 128.</a:t>
            </a:r>
            <a:endParaRPr lang="es-ES" sz="5600" b="1" i="1" dirty="0" smtClean="0">
              <a:solidFill>
                <a:schemeClr val="accent1"/>
              </a:solidFill>
              <a:latin typeface="+mj-lt"/>
            </a:endParaRPr>
          </a:p>
          <a:p>
            <a:pPr lvl="0"/>
            <a:r>
              <a:rPr lang="es-ES" sz="5600" b="1" i="1" dirty="0" smtClean="0">
                <a:solidFill>
                  <a:schemeClr val="accent1"/>
                </a:solidFill>
                <a:latin typeface="+mj-lt"/>
              </a:rPr>
              <a:t>2006: Intel </a:t>
            </a:r>
            <a:r>
              <a:rPr lang="es-ES" sz="5600" b="1" i="1" dirty="0" err="1" smtClean="0">
                <a:solidFill>
                  <a:schemeClr val="accent1"/>
                </a:solidFill>
                <a:latin typeface="+mj-lt"/>
              </a:rPr>
              <a:t>Core</a:t>
            </a:r>
            <a:r>
              <a:rPr lang="es-ES" sz="5600" b="1" i="1" dirty="0" smtClean="0">
                <a:solidFill>
                  <a:schemeClr val="accent1"/>
                </a:solidFill>
                <a:latin typeface="+mj-lt"/>
              </a:rPr>
              <a:t> 2 </a:t>
            </a:r>
            <a:r>
              <a:rPr lang="es-ES" sz="5600" b="1" i="1" dirty="0" err="1" smtClean="0">
                <a:solidFill>
                  <a:schemeClr val="accent1"/>
                </a:solidFill>
                <a:latin typeface="+mj-lt"/>
              </a:rPr>
              <a:t>Duo</a:t>
            </a:r>
            <a:r>
              <a:rPr lang="es-ES" sz="5600" b="1" i="1" dirty="0" smtClean="0">
                <a:solidFill>
                  <a:schemeClr val="accent1"/>
                </a:solidFill>
                <a:latin typeface="+mj-lt"/>
              </a:rPr>
              <a:t>, Intel </a:t>
            </a:r>
            <a:r>
              <a:rPr lang="es-ES" sz="5600" b="1" i="1" dirty="0" err="1" smtClean="0">
                <a:solidFill>
                  <a:schemeClr val="accent1"/>
                </a:solidFill>
                <a:latin typeface="+mj-lt"/>
              </a:rPr>
              <a:t>Core</a:t>
            </a:r>
            <a:r>
              <a:rPr lang="es-ES" sz="5600" b="1" i="1" dirty="0" smtClean="0">
                <a:solidFill>
                  <a:schemeClr val="accent1"/>
                </a:solidFill>
                <a:latin typeface="+mj-lt"/>
              </a:rPr>
              <a:t> 2 Extreme, AMD </a:t>
            </a:r>
            <a:r>
              <a:rPr lang="es-ES" sz="5600" b="1" i="1" dirty="0" err="1" smtClean="0">
                <a:solidFill>
                  <a:schemeClr val="accent1"/>
                </a:solidFill>
                <a:latin typeface="+mj-lt"/>
              </a:rPr>
              <a:t>Athlon</a:t>
            </a:r>
            <a:r>
              <a:rPr lang="es-ES" sz="5600" b="1" i="1" dirty="0" smtClean="0">
                <a:solidFill>
                  <a:schemeClr val="accent1"/>
                </a:solidFill>
                <a:latin typeface="+mj-lt"/>
              </a:rPr>
              <a:t> FX.</a:t>
            </a:r>
          </a:p>
          <a:p>
            <a:pPr lvl="0"/>
            <a:r>
              <a:rPr lang="en-US" sz="5600" b="1" i="1" dirty="0" smtClean="0">
                <a:solidFill>
                  <a:schemeClr val="accent1"/>
                </a:solidFill>
                <a:latin typeface="+mj-lt"/>
              </a:rPr>
              <a:t>2007: </a:t>
            </a:r>
            <a:r>
              <a:rPr lang="en-US" sz="5600" b="1" i="1" dirty="0" err="1" smtClean="0">
                <a:solidFill>
                  <a:schemeClr val="accent1"/>
                </a:solidFill>
                <a:latin typeface="+mj-lt"/>
              </a:rPr>
              <a:t>intel</a:t>
            </a:r>
            <a:r>
              <a:rPr lang="en-US" sz="5600" b="1" i="1" dirty="0" smtClean="0">
                <a:solidFill>
                  <a:schemeClr val="accent1"/>
                </a:solidFill>
                <a:latin typeface="+mj-lt"/>
              </a:rPr>
              <a:t> Core 2 Quad, AMD Quad Core, AMD Quad FX.</a:t>
            </a:r>
            <a:endParaRPr lang="es-ES" sz="5600" b="1" i="1" dirty="0" smtClean="0">
              <a:solidFill>
                <a:schemeClr val="accent1"/>
              </a:solidFill>
              <a:latin typeface="+mj-lt"/>
            </a:endParaRPr>
          </a:p>
          <a:p>
            <a:pPr lvl="0"/>
            <a:r>
              <a:rPr lang="es-ES" sz="5600" b="1" i="1" dirty="0" smtClean="0">
                <a:solidFill>
                  <a:schemeClr val="accent1"/>
                </a:solidFill>
                <a:latin typeface="+mj-lt"/>
              </a:rPr>
              <a:t>2088: procesadores Intel y AMD con más de 6 núcleos. </a:t>
            </a:r>
          </a:p>
          <a:p>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b="1" i="1" dirty="0"/>
              <a:t/>
            </a:r>
            <a:br>
              <a:rPr lang="es-ES" b="1" i="1" dirty="0"/>
            </a:br>
            <a:r>
              <a:rPr lang="es-ES" b="1" i="1" dirty="0">
                <a:solidFill>
                  <a:schemeClr val="accent1"/>
                </a:solidFill>
              </a:rPr>
              <a:t>BINARIO A </a:t>
            </a:r>
            <a:r>
              <a:rPr lang="es-ES" b="1" i="1" dirty="0" smtClean="0">
                <a:solidFill>
                  <a:schemeClr val="accent1"/>
                </a:solidFill>
              </a:rPr>
              <a:t>DECIMAL</a:t>
            </a:r>
            <a:r>
              <a:rPr lang="es-ES" b="1" dirty="0"/>
              <a:t/>
            </a:r>
            <a:br>
              <a:rPr lang="es-ES" b="1" dirty="0"/>
            </a:br>
            <a:endParaRPr lang="es-ES" dirty="0"/>
          </a:p>
        </p:txBody>
      </p:sp>
      <p:sp>
        <p:nvSpPr>
          <p:cNvPr id="3" name="2 Marcador de contenido"/>
          <p:cNvSpPr>
            <a:spLocks noGrp="1"/>
          </p:cNvSpPr>
          <p:nvPr>
            <p:ph idx="1"/>
          </p:nvPr>
        </p:nvSpPr>
        <p:spPr>
          <a:xfrm>
            <a:off x="457200" y="1600201"/>
            <a:ext cx="8229600" cy="3257560"/>
          </a:xfrm>
        </p:spPr>
        <p:txBody>
          <a:bodyPr>
            <a:normAutofit fontScale="32500" lnSpcReduction="20000"/>
          </a:bodyPr>
          <a:lstStyle/>
          <a:p>
            <a:r>
              <a:rPr lang="es-ES" sz="6400" b="1" i="1" dirty="0" smtClean="0">
                <a:solidFill>
                  <a:schemeClr val="accent1"/>
                </a:solidFill>
                <a:latin typeface="+mj-lt"/>
              </a:rPr>
              <a:t>El sistema binario en las informáticas y en las matemáticas, es un sistema de numeración en el que los números  usual mente se representan utilizando solamente las cifras cero y uno “0 y 1”. </a:t>
            </a:r>
          </a:p>
          <a:p>
            <a:endParaRPr lang="es-ES" sz="6400" b="1" i="1" dirty="0" smtClean="0">
              <a:solidFill>
                <a:schemeClr val="accent1"/>
              </a:solidFill>
              <a:latin typeface="+mj-lt"/>
            </a:endParaRPr>
          </a:p>
          <a:p>
            <a:r>
              <a:rPr lang="es-ES" sz="6400" b="1" i="1" dirty="0" smtClean="0">
                <a:solidFill>
                  <a:schemeClr val="accent1"/>
                </a:solidFill>
                <a:latin typeface="+mj-lt"/>
              </a:rPr>
              <a:t>Es el que se utiliza en las computadoras, debido a que trabajan internamente con dos niveles de voltaje, por lo cual su sistema de numeración natural es el sistema binario “cuando el computador esta en encendido es  1 y cuando esta  apagado es  0”.</a:t>
            </a:r>
          </a:p>
          <a:p>
            <a:endParaRPr lang="es-ES" sz="6400" b="1" i="1" dirty="0" smtClean="0">
              <a:solidFill>
                <a:schemeClr val="accent1"/>
              </a:solidFill>
              <a:latin typeface="+mj-lt"/>
            </a:endParaRPr>
          </a:p>
          <a:p>
            <a:r>
              <a:rPr lang="es-ES" sz="6400" b="1" i="1" dirty="0" smtClean="0">
                <a:solidFill>
                  <a:schemeClr val="accent1"/>
                </a:solidFill>
                <a:latin typeface="+mj-lt"/>
              </a:rPr>
              <a:t>Les presento un ejemplo:</a:t>
            </a:r>
          </a:p>
          <a:p>
            <a:endParaRPr lang="es-ES" dirty="0"/>
          </a:p>
        </p:txBody>
      </p:sp>
      <p:pic>
        <p:nvPicPr>
          <p:cNvPr id="5" name="Picture 2" descr="ANd9GcSN8PfxC9ujfUvtxGmbNP5qpyqml3HXeVMRDTQHKClH_s0sjNu3"/>
          <p:cNvPicPr>
            <a:picLocks noChangeAspect="1" noChangeArrowheads="1"/>
          </p:cNvPicPr>
          <p:nvPr/>
        </p:nvPicPr>
        <p:blipFill>
          <a:blip r:embed="rId3"/>
          <a:srcRect/>
          <a:stretch>
            <a:fillRect/>
          </a:stretch>
        </p:blipFill>
        <p:spPr bwMode="auto">
          <a:xfrm>
            <a:off x="2571736" y="4857760"/>
            <a:ext cx="3149600" cy="1733552"/>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85860"/>
            <a:ext cx="8229600" cy="642942"/>
          </a:xfrm>
        </p:spPr>
        <p:txBody>
          <a:bodyPr>
            <a:normAutofit fontScale="90000"/>
          </a:bodyPr>
          <a:lstStyle/>
          <a:p>
            <a:pPr algn="ctr"/>
            <a:r>
              <a:rPr lang="es-ES" b="1" i="1" dirty="0" smtClean="0">
                <a:solidFill>
                  <a:schemeClr val="accent1"/>
                </a:solidFill>
              </a:rPr>
              <a:t>Software  libre</a:t>
            </a:r>
            <a:r>
              <a:rPr lang="es-ES" b="1" dirty="0" smtClean="0"/>
              <a:t/>
            </a:r>
            <a:br>
              <a:rPr lang="es-ES" b="1" dirty="0" smtClean="0"/>
            </a:br>
            <a:endParaRPr lang="es-ES" dirty="0"/>
          </a:p>
        </p:txBody>
      </p:sp>
      <p:sp>
        <p:nvSpPr>
          <p:cNvPr id="3" name="2 Marcador de contenido"/>
          <p:cNvSpPr>
            <a:spLocks noGrp="1"/>
          </p:cNvSpPr>
          <p:nvPr>
            <p:ph idx="1"/>
          </p:nvPr>
        </p:nvSpPr>
        <p:spPr>
          <a:xfrm>
            <a:off x="457200" y="1643050"/>
            <a:ext cx="8229600" cy="1928826"/>
          </a:xfrm>
        </p:spPr>
        <p:txBody>
          <a:bodyPr>
            <a:normAutofit fontScale="25000" lnSpcReduction="20000"/>
          </a:bodyPr>
          <a:lstStyle/>
          <a:p>
            <a:r>
              <a:rPr lang="es-ES" sz="9600" b="1" i="1" dirty="0" smtClean="0">
                <a:solidFill>
                  <a:schemeClr val="accent1"/>
                </a:solidFill>
                <a:latin typeface="+mj-lt"/>
              </a:rPr>
              <a:t>El  Software libre es más que toda una cuestión de libertad, no de precio. A que nos referimos con (no de precio), el software libre sola mente los usuarios lo puede utilizar siempre y cuando utilicen la cuatro opciones de libertad esencial.</a:t>
            </a:r>
          </a:p>
          <a:p>
            <a:r>
              <a:rPr lang="es-ES" sz="9600" b="1" i="1" dirty="0" smtClean="0">
                <a:solidFill>
                  <a:schemeClr val="accent1"/>
                </a:solidFill>
                <a:latin typeface="+mj-lt"/>
              </a:rPr>
              <a:t>El software libre es más que una cuestión de libertad de los usuarios copiar, ejecutar, distribuir, estudiar, cambiar y mejorar el software.</a:t>
            </a:r>
          </a:p>
          <a:p>
            <a:pPr>
              <a:buNone/>
            </a:pPr>
            <a:r>
              <a:rPr lang="es-ES" sz="9600" b="1" i="1" dirty="0" smtClean="0">
                <a:solidFill>
                  <a:schemeClr val="accent1"/>
                </a:solidFill>
                <a:latin typeface="+mj-lt"/>
              </a:rPr>
              <a:t> </a:t>
            </a:r>
          </a:p>
          <a:p>
            <a:r>
              <a:rPr lang="es-ES" sz="9600" b="1" i="1" dirty="0" smtClean="0">
                <a:solidFill>
                  <a:schemeClr val="accent1"/>
                </a:solidFill>
                <a:latin typeface="+mj-lt"/>
              </a:rPr>
              <a:t>Uno para poder en tender el software libre, tenemos que pensar en (libre expresión), no como en (barra libre).</a:t>
            </a:r>
          </a:p>
          <a:p>
            <a:endParaRPr lang="es-ES" dirty="0"/>
          </a:p>
        </p:txBody>
      </p:sp>
      <p:pic>
        <p:nvPicPr>
          <p:cNvPr id="36865" name="Picture 1" descr="ANd9GcSDMLSRequMTQB3FgYQM6pZR6_3w1u4zaDjwB7teEhJIfv9tYJjmQ"/>
          <p:cNvPicPr>
            <a:picLocks noChangeAspect="1" noChangeArrowheads="1"/>
          </p:cNvPicPr>
          <p:nvPr/>
        </p:nvPicPr>
        <p:blipFill>
          <a:blip r:embed="rId3"/>
          <a:srcRect/>
          <a:stretch>
            <a:fillRect/>
          </a:stretch>
        </p:blipFill>
        <p:spPr bwMode="auto">
          <a:xfrm>
            <a:off x="3571868" y="5286388"/>
            <a:ext cx="2571768" cy="135729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96152"/>
          </a:xfrm>
        </p:spPr>
        <p:txBody>
          <a:bodyPr>
            <a:normAutofit fontScale="90000"/>
          </a:bodyPr>
          <a:lstStyle/>
          <a:p>
            <a:pPr algn="ctr"/>
            <a:r>
              <a:rPr lang="es-ES" b="1" i="1" dirty="0" smtClean="0">
                <a:solidFill>
                  <a:schemeClr val="accent1"/>
                </a:solidFill>
              </a:rPr>
              <a:t>PROYECTO GNU</a:t>
            </a:r>
            <a:r>
              <a:rPr lang="es-ES" b="1" dirty="0" smtClean="0"/>
              <a:t/>
            </a:r>
            <a:br>
              <a:rPr lang="es-ES" b="1" dirty="0" smtClean="0"/>
            </a:br>
            <a:endParaRPr lang="es-ES" dirty="0"/>
          </a:p>
        </p:txBody>
      </p:sp>
      <p:sp>
        <p:nvSpPr>
          <p:cNvPr id="3" name="2 Marcador de contenido"/>
          <p:cNvSpPr>
            <a:spLocks noGrp="1"/>
          </p:cNvSpPr>
          <p:nvPr>
            <p:ph idx="1"/>
          </p:nvPr>
        </p:nvSpPr>
        <p:spPr>
          <a:xfrm>
            <a:off x="500034" y="1928802"/>
            <a:ext cx="8229600" cy="2350776"/>
          </a:xfrm>
        </p:spPr>
        <p:txBody>
          <a:bodyPr>
            <a:normAutofit fontScale="25000" lnSpcReduction="20000"/>
          </a:bodyPr>
          <a:lstStyle/>
          <a:p>
            <a:r>
              <a:rPr lang="es-ES" sz="8000" b="1" i="1" dirty="0" smtClean="0">
                <a:solidFill>
                  <a:schemeClr val="accent1"/>
                </a:solidFill>
                <a:latin typeface="+mj-lt"/>
              </a:rPr>
              <a:t>Los sistemas operativos parecidos a Unix se construyen a partir de un conjunto de aplicaciones, bibliotecas y herramientas de programación, además de un programa para alojar recursos y interactuar con el hardware, denominado núcleo.</a:t>
            </a:r>
          </a:p>
          <a:p>
            <a:pPr>
              <a:buNone/>
            </a:pPr>
            <a:endParaRPr lang="es-ES" sz="8000" b="1" i="1" dirty="0" smtClean="0">
              <a:solidFill>
                <a:schemeClr val="accent1"/>
              </a:solidFill>
              <a:latin typeface="+mj-lt"/>
            </a:endParaRPr>
          </a:p>
          <a:p>
            <a:r>
              <a:rPr lang="es-ES" sz="8000" b="1" i="1" dirty="0" smtClean="0">
                <a:solidFill>
                  <a:schemeClr val="accent1"/>
                </a:solidFill>
                <a:latin typeface="+mj-lt"/>
              </a:rPr>
              <a:t>GNU es un sistema operativo similar a Unix que es software libre y respeta su libertad.</a:t>
            </a:r>
          </a:p>
          <a:p>
            <a:endParaRPr lang="es-ES" sz="8000" b="1" i="1" dirty="0" smtClean="0">
              <a:solidFill>
                <a:schemeClr val="accent1"/>
              </a:solidFill>
              <a:latin typeface="+mj-lt"/>
            </a:endParaRPr>
          </a:p>
          <a:p>
            <a:r>
              <a:rPr lang="es-ES" sz="8000" b="1" i="1" dirty="0" smtClean="0">
                <a:solidFill>
                  <a:schemeClr val="accent1"/>
                </a:solidFill>
                <a:latin typeface="+mj-lt"/>
              </a:rPr>
              <a:t>El Proyecto GNU se inició en 1984 para desarrollar el sistema GNU</a:t>
            </a:r>
          </a:p>
          <a:p>
            <a:endParaRPr lang="es-ES" dirty="0"/>
          </a:p>
        </p:txBody>
      </p:sp>
      <p:pic>
        <p:nvPicPr>
          <p:cNvPr id="35842" name="Picture 2" descr="ANd9GcTx5kF_pgNimWocgB_X4TrFcwvg2TM3Sw-j-Fcoqzf0jvFldB1G2w"/>
          <p:cNvPicPr>
            <a:picLocks noChangeAspect="1" noChangeArrowheads="1"/>
          </p:cNvPicPr>
          <p:nvPr/>
        </p:nvPicPr>
        <p:blipFill>
          <a:blip r:embed="rId3"/>
          <a:srcRect/>
          <a:stretch>
            <a:fillRect/>
          </a:stretch>
        </p:blipFill>
        <p:spPr bwMode="auto">
          <a:xfrm>
            <a:off x="3571868" y="4714884"/>
            <a:ext cx="1784350" cy="2143116"/>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2143116"/>
          </a:xfrm>
        </p:spPr>
        <p:txBody>
          <a:bodyPr>
            <a:normAutofit fontScale="90000"/>
          </a:bodyPr>
          <a:lstStyle/>
          <a:p>
            <a:pPr algn="ctr"/>
            <a:r>
              <a:rPr lang="es-ES" b="1" i="1" dirty="0" smtClean="0">
                <a:solidFill>
                  <a:schemeClr val="accent1"/>
                </a:solidFill>
              </a:rPr>
              <a:t>Licencia de software y  sus faces </a:t>
            </a:r>
            <a:br>
              <a:rPr lang="es-ES" b="1" i="1" dirty="0" smtClean="0">
                <a:solidFill>
                  <a:schemeClr val="accent1"/>
                </a:solidFill>
              </a:rPr>
            </a:br>
            <a:r>
              <a:rPr lang="es-ES" b="1" dirty="0" smtClean="0">
                <a:solidFill>
                  <a:schemeClr val="accent1"/>
                </a:solidFill>
              </a:rPr>
              <a:t> Licenciante y</a:t>
            </a:r>
            <a:r>
              <a:rPr lang="es-ES" b="1" i="1" dirty="0" smtClean="0">
                <a:solidFill>
                  <a:schemeClr val="accent1"/>
                </a:solidFill>
              </a:rPr>
              <a:t> Licenciatario </a:t>
            </a:r>
            <a:r>
              <a:rPr lang="es-ES" b="1" dirty="0" smtClean="0"/>
              <a:t/>
            </a:r>
            <a:br>
              <a:rPr lang="es-ES" b="1" dirty="0" smtClean="0"/>
            </a:br>
            <a:endParaRPr lang="es-ES" dirty="0"/>
          </a:p>
        </p:txBody>
      </p:sp>
      <p:sp>
        <p:nvSpPr>
          <p:cNvPr id="3" name="2 Marcador de contenido"/>
          <p:cNvSpPr>
            <a:spLocks noGrp="1"/>
          </p:cNvSpPr>
          <p:nvPr>
            <p:ph idx="1"/>
          </p:nvPr>
        </p:nvSpPr>
        <p:spPr>
          <a:xfrm>
            <a:off x="457200" y="1500174"/>
            <a:ext cx="8229600" cy="3786214"/>
          </a:xfrm>
        </p:spPr>
        <p:txBody>
          <a:bodyPr>
            <a:normAutofit fontScale="92500" lnSpcReduction="10000"/>
          </a:bodyPr>
          <a:lstStyle/>
          <a:p>
            <a:r>
              <a:rPr lang="es-ES" sz="3500" b="1" i="1" dirty="0" smtClean="0">
                <a:solidFill>
                  <a:schemeClr val="accent1"/>
                </a:solidFill>
                <a:latin typeface="+mj-lt"/>
              </a:rPr>
              <a:t>un contrato entre el licenciante “autor/titular de los derechos de explotación/distribuidor” y el licenciatario del programa informático “usuario consumidor /usuario profesional o empresa”, para utilizar el software cumpliendo una serie de términos y condiciones establecidas dentro de sus cláusulas.</a:t>
            </a:r>
          </a:p>
          <a:p>
            <a:endParaRPr lang="es-ES" dirty="0"/>
          </a:p>
        </p:txBody>
      </p:sp>
      <p:pic>
        <p:nvPicPr>
          <p:cNvPr id="1026" name="Picture 2" descr="imagesCAJJHU9L"/>
          <p:cNvPicPr>
            <a:picLocks noChangeAspect="1" noChangeArrowheads="1"/>
          </p:cNvPicPr>
          <p:nvPr/>
        </p:nvPicPr>
        <p:blipFill>
          <a:blip r:embed="rId3"/>
          <a:srcRect/>
          <a:stretch>
            <a:fillRect/>
          </a:stretch>
        </p:blipFill>
        <p:spPr bwMode="auto">
          <a:xfrm>
            <a:off x="3214678" y="5000636"/>
            <a:ext cx="2538413" cy="171448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00042"/>
            <a:ext cx="8229600" cy="714380"/>
          </a:xfrm>
        </p:spPr>
        <p:txBody>
          <a:bodyPr>
            <a:normAutofit fontScale="90000"/>
          </a:bodyPr>
          <a:lstStyle/>
          <a:p>
            <a:pPr algn="ctr"/>
            <a:r>
              <a:rPr lang="es-ES" b="1" i="1" dirty="0" smtClean="0"/>
              <a:t> </a:t>
            </a:r>
            <a:r>
              <a:rPr lang="es-ES" b="1" i="1" dirty="0" smtClean="0">
                <a:solidFill>
                  <a:schemeClr val="accent1"/>
                </a:solidFill>
              </a:rPr>
              <a:t>Licenciante</a:t>
            </a:r>
            <a:r>
              <a:rPr lang="es-ES" b="1" i="1" dirty="0" smtClean="0"/>
              <a:t> </a:t>
            </a:r>
            <a:endParaRPr lang="es-ES" i="1" dirty="0"/>
          </a:p>
        </p:txBody>
      </p:sp>
      <p:sp>
        <p:nvSpPr>
          <p:cNvPr id="3" name="2 Marcador de contenido"/>
          <p:cNvSpPr>
            <a:spLocks noGrp="1"/>
          </p:cNvSpPr>
          <p:nvPr>
            <p:ph idx="1"/>
          </p:nvPr>
        </p:nvSpPr>
        <p:spPr>
          <a:xfrm>
            <a:off x="457200" y="1500174"/>
            <a:ext cx="8229600" cy="2428892"/>
          </a:xfrm>
        </p:spPr>
        <p:txBody>
          <a:bodyPr>
            <a:normAutofit fontScale="25000" lnSpcReduction="20000"/>
          </a:bodyPr>
          <a:lstStyle/>
          <a:p>
            <a:r>
              <a:rPr lang="es-ES" sz="9600" b="1" i="1" dirty="0" smtClean="0">
                <a:solidFill>
                  <a:schemeClr val="accent1"/>
                </a:solidFill>
                <a:latin typeface="+mj-lt"/>
              </a:rPr>
              <a:t>El licenciante o proveedor-licenciante es aquel que provee el software más la licencia al licenciatario, la cual, le permitirá a este último tener ciertos derechos sobre el software.</a:t>
            </a:r>
          </a:p>
          <a:p>
            <a:r>
              <a:rPr lang="es-ES" sz="9600" b="1" i="1" dirty="0" smtClean="0">
                <a:solidFill>
                  <a:schemeClr val="accent1"/>
                </a:solidFill>
                <a:latin typeface="+mj-lt"/>
              </a:rPr>
              <a:t> Autor: El desarrollador o conjunto de desarrolladores que crea el software son por antonomasia quienes en una primera instancia poseen el rol de licenciante al ser los titulares originales del software.</a:t>
            </a:r>
          </a:p>
          <a:p>
            <a:r>
              <a:rPr lang="es-ES" sz="9600" b="1" i="1" dirty="0" smtClean="0">
                <a:solidFill>
                  <a:schemeClr val="accent1"/>
                </a:solidFill>
                <a:latin typeface="+mj-lt"/>
              </a:rPr>
              <a:t> Distribuidor: Es la persona jurídica a la cual se le otorga el derecho de distribución y la posibilidad de generar su licencias del software mediante la firma de un contrato. </a:t>
            </a:r>
          </a:p>
          <a:p>
            <a:endParaRPr lang="es-ES" dirty="0"/>
          </a:p>
        </p:txBody>
      </p:sp>
      <p:pic>
        <p:nvPicPr>
          <p:cNvPr id="10242" name="Picture 2" descr="G:\software\harduar\licensitario.jpg"/>
          <p:cNvPicPr>
            <a:picLocks noChangeAspect="1" noChangeArrowheads="1"/>
          </p:cNvPicPr>
          <p:nvPr/>
        </p:nvPicPr>
        <p:blipFill>
          <a:blip r:embed="rId3"/>
          <a:srcRect/>
          <a:stretch>
            <a:fillRect/>
          </a:stretch>
        </p:blipFill>
        <p:spPr bwMode="auto">
          <a:xfrm>
            <a:off x="3428992" y="4857760"/>
            <a:ext cx="2533650" cy="1857364"/>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00132"/>
          </a:xfrm>
        </p:spPr>
        <p:txBody>
          <a:bodyPr/>
          <a:lstStyle/>
          <a:p>
            <a:pPr algn="ctr"/>
            <a:r>
              <a:rPr lang="es-ES" b="1" i="1" dirty="0" smtClean="0">
                <a:solidFill>
                  <a:schemeClr val="accent1"/>
                </a:solidFill>
              </a:rPr>
              <a:t>Licenciatario</a:t>
            </a:r>
            <a:endParaRPr lang="es-ES" dirty="0">
              <a:solidFill>
                <a:schemeClr val="accent1"/>
              </a:solidFill>
            </a:endParaRPr>
          </a:p>
        </p:txBody>
      </p:sp>
      <p:sp>
        <p:nvSpPr>
          <p:cNvPr id="3" name="2 Marcador de contenido"/>
          <p:cNvSpPr>
            <a:spLocks noGrp="1"/>
          </p:cNvSpPr>
          <p:nvPr>
            <p:ph idx="1"/>
          </p:nvPr>
        </p:nvSpPr>
        <p:spPr>
          <a:xfrm>
            <a:off x="457200" y="1935480"/>
            <a:ext cx="8229600" cy="2136462"/>
          </a:xfrm>
        </p:spPr>
        <p:txBody>
          <a:bodyPr>
            <a:normAutofit fontScale="25000" lnSpcReduction="20000"/>
          </a:bodyPr>
          <a:lstStyle/>
          <a:p>
            <a:r>
              <a:rPr lang="es-ES" dirty="0" smtClean="0"/>
              <a:t> </a:t>
            </a:r>
            <a:r>
              <a:rPr lang="es-ES" sz="7000" b="1" i="1" dirty="0" smtClean="0">
                <a:solidFill>
                  <a:schemeClr val="accent1"/>
                </a:solidFill>
              </a:rPr>
              <a:t>El licenciatario o usuario-licenciatario es aquella persona física o jurídica que se le permite ejercer el derecho de uso más algún otro derecho de explotación sobre un determinado software . </a:t>
            </a:r>
          </a:p>
          <a:p>
            <a:pPr>
              <a:buNone/>
            </a:pPr>
            <a:r>
              <a:rPr lang="es-ES" sz="7000" b="1" i="1" dirty="0" smtClean="0">
                <a:solidFill>
                  <a:schemeClr val="accent1"/>
                </a:solidFill>
              </a:rPr>
              <a:t> </a:t>
            </a:r>
          </a:p>
          <a:p>
            <a:r>
              <a:rPr lang="es-ES" sz="7000" b="1" i="1" dirty="0" smtClean="0">
                <a:solidFill>
                  <a:schemeClr val="accent1"/>
                </a:solidFill>
              </a:rPr>
              <a:t>Usuario profesional o empresa: Persona natural o jurídica que recibe una licencia de software otorgada por el licenciante, la cual, se encuentra en igualdad de condiciones ante el </a:t>
            </a:r>
            <a:r>
              <a:rPr lang="es-ES" sz="7000" b="1" i="1" dirty="0" err="1" smtClean="0">
                <a:solidFill>
                  <a:schemeClr val="accent1"/>
                </a:solidFill>
              </a:rPr>
              <a:t>licenciant</a:t>
            </a:r>
            <a:endParaRPr lang="es-ES" sz="7000" b="1" i="1" dirty="0" smtClean="0">
              <a:solidFill>
                <a:schemeClr val="accent1"/>
              </a:solidFill>
            </a:endParaRPr>
          </a:p>
          <a:p>
            <a:pPr>
              <a:buNone/>
            </a:pPr>
            <a:r>
              <a:rPr lang="es-ES" sz="7000" b="1" i="1" dirty="0" smtClean="0">
                <a:solidFill>
                  <a:schemeClr val="accent1"/>
                </a:solidFill>
              </a:rPr>
              <a:t> </a:t>
            </a:r>
          </a:p>
          <a:p>
            <a:r>
              <a:rPr lang="es-ES" sz="7000" b="1" i="1" dirty="0" smtClean="0">
                <a:solidFill>
                  <a:schemeClr val="accent1"/>
                </a:solidFill>
              </a:rPr>
              <a:t>Usuario consumidor: Persona natural que recibe una licencia de software otorgada por el licenciante, la cual, se encuentra en una posición desventajosa ante los términos .</a:t>
            </a:r>
          </a:p>
          <a:p>
            <a:endParaRPr lang="es-ES" dirty="0"/>
          </a:p>
        </p:txBody>
      </p:sp>
      <p:pic>
        <p:nvPicPr>
          <p:cNvPr id="9218" name="Picture 2" descr="G:\software\harduar\images (1).jpg licensiante.jpg"/>
          <p:cNvPicPr>
            <a:picLocks noChangeAspect="1" noChangeArrowheads="1"/>
          </p:cNvPicPr>
          <p:nvPr/>
        </p:nvPicPr>
        <p:blipFill>
          <a:blip r:embed="rId3"/>
          <a:srcRect/>
          <a:stretch>
            <a:fillRect/>
          </a:stretch>
        </p:blipFill>
        <p:spPr bwMode="auto">
          <a:xfrm>
            <a:off x="3643306" y="5143512"/>
            <a:ext cx="2381250" cy="1566860"/>
          </a:xfrm>
          <a:prstGeom prst="rect">
            <a:avLst/>
          </a:prstGeom>
          <a:noFill/>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928670"/>
            <a:ext cx="8229600" cy="714380"/>
          </a:xfrm>
        </p:spPr>
        <p:txBody>
          <a:bodyPr>
            <a:normAutofit fontScale="90000"/>
          </a:bodyPr>
          <a:lstStyle/>
          <a:p>
            <a:pPr algn="ctr"/>
            <a:r>
              <a:rPr lang="es-ES" b="1" i="1" dirty="0" smtClean="0">
                <a:solidFill>
                  <a:schemeClr val="accent1"/>
                </a:solidFill>
              </a:rPr>
              <a:t>SISTEMAS OPERATIVOS MOVILES</a:t>
            </a:r>
            <a:r>
              <a:rPr lang="es-ES" b="1" dirty="0" smtClean="0"/>
              <a:t/>
            </a:r>
            <a:br>
              <a:rPr lang="es-ES" b="1" dirty="0" smtClean="0"/>
            </a:br>
            <a:endParaRPr lang="es-ES" dirty="0"/>
          </a:p>
        </p:txBody>
      </p:sp>
      <p:sp>
        <p:nvSpPr>
          <p:cNvPr id="3" name="2 Marcador de contenido"/>
          <p:cNvSpPr>
            <a:spLocks noGrp="1"/>
          </p:cNvSpPr>
          <p:nvPr>
            <p:ph idx="1"/>
          </p:nvPr>
        </p:nvSpPr>
        <p:spPr>
          <a:xfrm>
            <a:off x="457200" y="1000108"/>
            <a:ext cx="8229600" cy="3429024"/>
          </a:xfrm>
        </p:spPr>
        <p:txBody>
          <a:bodyPr>
            <a:normAutofit fontScale="25000" lnSpcReduction="20000"/>
          </a:bodyPr>
          <a:lstStyle/>
          <a:p>
            <a:endParaRPr lang="es-ES" dirty="0" smtClean="0"/>
          </a:p>
          <a:p>
            <a:r>
              <a:rPr lang="es-ES" b="1" dirty="0" smtClean="0"/>
              <a:t> </a:t>
            </a:r>
            <a:endParaRPr lang="es-ES" sz="7200" b="1" i="1" dirty="0" smtClean="0">
              <a:solidFill>
                <a:schemeClr val="accent1"/>
              </a:solidFill>
              <a:latin typeface="+mj-lt"/>
            </a:endParaRPr>
          </a:p>
          <a:p>
            <a:r>
              <a:rPr lang="es-ES" sz="8000" b="1" i="1" dirty="0" smtClean="0">
                <a:solidFill>
                  <a:schemeClr val="accent1"/>
                </a:solidFill>
                <a:latin typeface="+mj-lt"/>
              </a:rPr>
              <a:t>Un sistema operativo móvil o como se le conoce SO móvil es un sistemas operativos que controla un dispositivos móvil al igual que los PCs utilizan Windows Linux entre otros. </a:t>
            </a:r>
          </a:p>
          <a:p>
            <a:r>
              <a:rPr lang="es-ES" sz="8000" b="1" i="1" dirty="0" err="1" smtClean="0">
                <a:solidFill>
                  <a:schemeClr val="accent1"/>
                </a:solidFill>
                <a:latin typeface="+mj-lt"/>
              </a:rPr>
              <a:t>Galaxy</a:t>
            </a:r>
            <a:r>
              <a:rPr lang="es-ES" sz="8000" b="1" i="1" dirty="0" smtClean="0">
                <a:solidFill>
                  <a:schemeClr val="accent1"/>
                </a:solidFill>
                <a:latin typeface="+mj-lt"/>
              </a:rPr>
              <a:t> </a:t>
            </a:r>
            <a:r>
              <a:rPr lang="es-ES" sz="8000" b="1" i="1" dirty="0" err="1" smtClean="0">
                <a:solidFill>
                  <a:schemeClr val="accent1"/>
                </a:solidFill>
                <a:latin typeface="+mj-lt"/>
              </a:rPr>
              <a:t>nexus</a:t>
            </a:r>
            <a:r>
              <a:rPr lang="es-ES" sz="8000" b="1" i="1" dirty="0" smtClean="0">
                <a:solidFill>
                  <a:schemeClr val="accent1"/>
                </a:solidFill>
                <a:latin typeface="+mj-lt"/>
              </a:rPr>
              <a:t> con </a:t>
            </a:r>
            <a:r>
              <a:rPr lang="es-ES" sz="8000" b="1" i="1" dirty="0" err="1" smtClean="0">
                <a:solidFill>
                  <a:schemeClr val="accent1"/>
                </a:solidFill>
                <a:latin typeface="+mj-lt"/>
              </a:rPr>
              <a:t>Android</a:t>
            </a:r>
            <a:r>
              <a:rPr lang="es-ES" sz="8000" b="1" i="1" dirty="0" smtClean="0">
                <a:solidFill>
                  <a:schemeClr val="accent1"/>
                </a:solidFill>
                <a:latin typeface="+mj-lt"/>
              </a:rPr>
              <a:t> 4.o</a:t>
            </a:r>
          </a:p>
          <a:p>
            <a:r>
              <a:rPr lang="es-ES" sz="8000" b="1" i="1" dirty="0" smtClean="0">
                <a:solidFill>
                  <a:schemeClr val="accent1"/>
                </a:solidFill>
                <a:latin typeface="+mj-lt"/>
              </a:rPr>
              <a:t>Existen 4 sistemas operativos dominantes en el mercado mundial de la telefonía móvil: </a:t>
            </a:r>
          </a:p>
          <a:p>
            <a:r>
              <a:rPr lang="es-ES" sz="8000" b="1" i="1" dirty="0" smtClean="0">
                <a:solidFill>
                  <a:schemeClr val="accent1"/>
                </a:solidFill>
                <a:latin typeface="+mj-lt"/>
              </a:rPr>
              <a:t>1.Symbian lidera ampliamente con un 66%.</a:t>
            </a:r>
          </a:p>
          <a:p>
            <a:r>
              <a:rPr lang="es-ES" sz="8000" b="1" i="1" dirty="0" smtClean="0">
                <a:solidFill>
                  <a:schemeClr val="accent1"/>
                </a:solidFill>
                <a:latin typeface="+mj-lt"/>
              </a:rPr>
              <a:t>2: Windows Mobile 14%.</a:t>
            </a:r>
          </a:p>
          <a:p>
            <a:r>
              <a:rPr lang="es-ES" sz="8000" b="1" i="1" dirty="0" smtClean="0">
                <a:solidFill>
                  <a:schemeClr val="accent1"/>
                </a:solidFill>
                <a:latin typeface="+mj-lt"/>
              </a:rPr>
              <a:t>3:BlackBerry 7%.</a:t>
            </a:r>
          </a:p>
          <a:p>
            <a:r>
              <a:rPr lang="es-ES" sz="8000" b="1" i="1" dirty="0" smtClean="0">
                <a:solidFill>
                  <a:schemeClr val="accent1"/>
                </a:solidFill>
                <a:latin typeface="+mj-lt"/>
              </a:rPr>
              <a:t>4: Linux 6%. </a:t>
            </a:r>
          </a:p>
          <a:p>
            <a:r>
              <a:rPr lang="es-ES" sz="8000" b="1" i="1" dirty="0" smtClean="0">
                <a:solidFill>
                  <a:schemeClr val="accent1"/>
                </a:solidFill>
                <a:latin typeface="+mj-lt"/>
              </a:rPr>
              <a:t>5:iPhone el cual es de uso exclusivo para el móvil de Apple.</a:t>
            </a:r>
          </a:p>
          <a:p>
            <a:r>
              <a:rPr lang="es-ES" sz="8000" b="1" i="1" dirty="0" smtClean="0">
                <a:solidFill>
                  <a:schemeClr val="accent1"/>
                </a:solidFill>
                <a:latin typeface="+mj-lt"/>
              </a:rPr>
              <a:t> </a:t>
            </a:r>
            <a:r>
              <a:rPr lang="es-ES" sz="8000" b="1" i="1" dirty="0" err="1" smtClean="0">
                <a:solidFill>
                  <a:schemeClr val="accent1"/>
                </a:solidFill>
                <a:latin typeface="+mj-lt"/>
              </a:rPr>
              <a:t>Andriod</a:t>
            </a:r>
            <a:r>
              <a:rPr lang="es-ES" sz="8000" b="1" i="1" dirty="0" smtClean="0">
                <a:solidFill>
                  <a:schemeClr val="accent1"/>
                </a:solidFill>
                <a:latin typeface="+mj-lt"/>
              </a:rPr>
              <a:t>, la apuesta de Google por entrar en este competitivo mercado</a:t>
            </a:r>
            <a:endParaRPr lang="es-ES" sz="8000" b="1" i="1" dirty="0">
              <a:solidFill>
                <a:schemeClr val="accent1"/>
              </a:solidFill>
              <a:latin typeface="+mj-lt"/>
            </a:endParaRPr>
          </a:p>
        </p:txBody>
      </p:sp>
      <p:pic>
        <p:nvPicPr>
          <p:cNvPr id="30721" name="Picture 1" descr="ANd9GcRA9edzZrwaqiemc4Jlfnv8ZUQyoaoAKHiLIvuVfjXbnTWXDXZTfA"/>
          <p:cNvPicPr>
            <a:picLocks noChangeAspect="1" noChangeArrowheads="1"/>
          </p:cNvPicPr>
          <p:nvPr/>
        </p:nvPicPr>
        <p:blipFill>
          <a:blip r:embed="rId3"/>
          <a:srcRect/>
          <a:stretch>
            <a:fillRect/>
          </a:stretch>
        </p:blipFill>
        <p:spPr bwMode="auto">
          <a:xfrm>
            <a:off x="3071802" y="5000636"/>
            <a:ext cx="2336800" cy="1857364"/>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1071570"/>
          </a:xfrm>
        </p:spPr>
        <p:txBody>
          <a:bodyPr>
            <a:normAutofit fontScale="90000"/>
          </a:bodyPr>
          <a:lstStyle/>
          <a:p>
            <a:pPr algn="ctr"/>
            <a:r>
              <a:rPr lang="es-ES" b="1" i="1" dirty="0" smtClean="0">
                <a:solidFill>
                  <a:schemeClr val="accent1"/>
                </a:solidFill>
              </a:rPr>
              <a:t>Tipos de sistemas operativos móviles </a:t>
            </a:r>
            <a:endParaRPr lang="es-ES" dirty="0"/>
          </a:p>
        </p:txBody>
      </p:sp>
      <p:sp>
        <p:nvSpPr>
          <p:cNvPr id="3" name="2 Marcador de texto"/>
          <p:cNvSpPr>
            <a:spLocks noGrp="1"/>
          </p:cNvSpPr>
          <p:nvPr>
            <p:ph type="body" idx="1"/>
          </p:nvPr>
        </p:nvSpPr>
        <p:spPr>
          <a:xfrm>
            <a:off x="457200" y="1571612"/>
            <a:ext cx="4040188" cy="714380"/>
          </a:xfrm>
        </p:spPr>
        <p:txBody>
          <a:bodyPr/>
          <a:lstStyle/>
          <a:p>
            <a:r>
              <a:rPr lang="es-ES" i="1" dirty="0" smtClean="0">
                <a:solidFill>
                  <a:schemeClr val="accent1"/>
                </a:solidFill>
              </a:rPr>
              <a:t>Empresa de sistemas móviles:</a:t>
            </a:r>
            <a:endParaRPr lang="es-ES" i="1" dirty="0">
              <a:solidFill>
                <a:schemeClr val="accent1"/>
              </a:solidFill>
            </a:endParaRPr>
          </a:p>
        </p:txBody>
      </p:sp>
      <p:sp>
        <p:nvSpPr>
          <p:cNvPr id="4" name="3 Marcador de texto"/>
          <p:cNvSpPr>
            <a:spLocks noGrp="1"/>
          </p:cNvSpPr>
          <p:nvPr>
            <p:ph type="body" sz="half" idx="3"/>
          </p:nvPr>
        </p:nvSpPr>
        <p:spPr>
          <a:xfrm>
            <a:off x="4645025" y="1571613"/>
            <a:ext cx="4041775" cy="714379"/>
          </a:xfrm>
        </p:spPr>
        <p:txBody>
          <a:bodyPr>
            <a:normAutofit lnSpcReduction="10000"/>
          </a:bodyPr>
          <a:lstStyle/>
          <a:p>
            <a:r>
              <a:rPr lang="es-ES" i="1" dirty="0" smtClean="0">
                <a:solidFill>
                  <a:schemeClr val="accent1"/>
                </a:solidFill>
              </a:rPr>
              <a:t>Sistemas operativos móviles que usan:</a:t>
            </a:r>
            <a:endParaRPr lang="es-ES" i="1" dirty="0">
              <a:solidFill>
                <a:schemeClr val="accent1"/>
              </a:solidFill>
            </a:endParaRPr>
          </a:p>
        </p:txBody>
      </p:sp>
      <p:sp>
        <p:nvSpPr>
          <p:cNvPr id="5" name="4 Marcador de contenido"/>
          <p:cNvSpPr>
            <a:spLocks noGrp="1"/>
          </p:cNvSpPr>
          <p:nvPr>
            <p:ph sz="quarter" idx="2"/>
          </p:nvPr>
        </p:nvSpPr>
        <p:spPr>
          <a:xfrm>
            <a:off x="457200" y="2643182"/>
            <a:ext cx="4040188" cy="4071966"/>
          </a:xfrm>
        </p:spPr>
        <p:txBody>
          <a:bodyPr>
            <a:normAutofit/>
          </a:bodyPr>
          <a:lstStyle/>
          <a:p>
            <a:r>
              <a:rPr lang="en-US" b="1" i="1" dirty="0" err="1" smtClean="0">
                <a:solidFill>
                  <a:schemeClr val="accent1"/>
                </a:solidFill>
              </a:rPr>
              <a:t>FamiliaWindows</a:t>
            </a:r>
            <a:r>
              <a:rPr lang="en-US" b="1" i="1" dirty="0" smtClean="0">
                <a:solidFill>
                  <a:schemeClr val="accent1"/>
                </a:solidFill>
              </a:rPr>
              <a:t> </a:t>
            </a:r>
            <a:r>
              <a:rPr lang="en-US" b="1" i="1" dirty="0" smtClean="0">
                <a:solidFill>
                  <a:schemeClr val="accent1"/>
                </a:solidFill>
              </a:rPr>
              <a:t>:</a:t>
            </a:r>
            <a:r>
              <a:rPr lang="en-US" b="1" i="1" dirty="0" smtClean="0">
                <a:solidFill>
                  <a:schemeClr val="accent1"/>
                </a:solidFill>
              </a:rPr>
              <a:t>  </a:t>
            </a:r>
            <a:r>
              <a:rPr lang="en-US" b="1" i="1" dirty="0" smtClean="0"/>
              <a:t>  </a:t>
            </a:r>
            <a:endParaRPr lang="en-US" b="1" i="1" dirty="0" smtClean="0"/>
          </a:p>
          <a:p>
            <a:endParaRPr lang="en-US" b="1" i="1" dirty="0" smtClean="0"/>
          </a:p>
          <a:p>
            <a:endParaRPr lang="en-US" b="1" i="1" dirty="0" smtClean="0"/>
          </a:p>
          <a:p>
            <a:endParaRPr lang="en-US" b="1" i="1" dirty="0" smtClean="0"/>
          </a:p>
          <a:p>
            <a:r>
              <a:rPr lang="en-US" b="1" i="1" dirty="0" smtClean="0"/>
              <a:t> </a:t>
            </a:r>
            <a:r>
              <a:rPr lang="en-US" b="1" i="1" dirty="0" err="1" smtClean="0">
                <a:solidFill>
                  <a:schemeClr val="accent1"/>
                </a:solidFill>
              </a:rPr>
              <a:t>Familia</a:t>
            </a:r>
            <a:r>
              <a:rPr lang="en-US" b="1" i="1" dirty="0" smtClean="0">
                <a:solidFill>
                  <a:schemeClr val="accent1"/>
                </a:solidFill>
              </a:rPr>
              <a:t> </a:t>
            </a:r>
            <a:r>
              <a:rPr lang="en-US" b="1" i="1" dirty="0" smtClean="0">
                <a:solidFill>
                  <a:schemeClr val="accent1"/>
                </a:solidFill>
              </a:rPr>
              <a:t>UNIX:</a:t>
            </a:r>
            <a:endParaRPr lang="es-ES" b="1" i="1" dirty="0" smtClean="0">
              <a:solidFill>
                <a:schemeClr val="accent1"/>
              </a:solidFill>
            </a:endParaRPr>
          </a:p>
          <a:p>
            <a:endParaRPr lang="es-ES" b="1" i="1" dirty="0" smtClean="0">
              <a:solidFill>
                <a:schemeClr val="accent1"/>
              </a:solidFill>
            </a:endParaRPr>
          </a:p>
          <a:p>
            <a:endParaRPr lang="es-ES" b="1" i="1" dirty="0" smtClean="0">
              <a:solidFill>
                <a:schemeClr val="accent1"/>
              </a:solidFill>
            </a:endParaRPr>
          </a:p>
          <a:p>
            <a:endParaRPr lang="es-ES" b="1" i="1" dirty="0" smtClean="0">
              <a:solidFill>
                <a:schemeClr val="accent1"/>
              </a:solidFill>
            </a:endParaRPr>
          </a:p>
          <a:p>
            <a:r>
              <a:rPr lang="es-ES" b="1" i="1" dirty="0" smtClean="0">
                <a:solidFill>
                  <a:schemeClr val="accent1"/>
                </a:solidFill>
              </a:rPr>
              <a:t>Familia Macintosh:</a:t>
            </a:r>
            <a:endParaRPr lang="es-ES" b="1" i="1" dirty="0" smtClean="0">
              <a:solidFill>
                <a:schemeClr val="accent1"/>
              </a:solidFill>
            </a:endParaRPr>
          </a:p>
          <a:p>
            <a:pPr>
              <a:buNone/>
            </a:pPr>
            <a:r>
              <a:rPr lang="en-US" b="1" i="1" dirty="0" smtClean="0"/>
              <a:t>         </a:t>
            </a:r>
            <a:endParaRPr lang="es-ES" i="1" dirty="0"/>
          </a:p>
        </p:txBody>
      </p:sp>
      <p:sp>
        <p:nvSpPr>
          <p:cNvPr id="6" name="5 Marcador de contenido"/>
          <p:cNvSpPr>
            <a:spLocks noGrp="1"/>
          </p:cNvSpPr>
          <p:nvPr>
            <p:ph sz="quarter" idx="4"/>
          </p:nvPr>
        </p:nvSpPr>
        <p:spPr>
          <a:xfrm>
            <a:off x="4645025" y="2643182"/>
            <a:ext cx="4041775" cy="4071966"/>
          </a:xfrm>
        </p:spPr>
        <p:txBody>
          <a:bodyPr>
            <a:normAutofit/>
          </a:bodyPr>
          <a:lstStyle/>
          <a:p>
            <a:r>
              <a:rPr lang="en-US" sz="1200" b="1" i="1" dirty="0" smtClean="0">
                <a:solidFill>
                  <a:schemeClr val="accent1"/>
                </a:solidFill>
                <a:latin typeface="+mj-lt"/>
              </a:rPr>
              <a:t>Windows 95: Windows 98: Windows ME: Windows NT: Windows 2000: Windows 2000 Server: Windows XP</a:t>
            </a:r>
            <a:endParaRPr lang="es-ES" sz="1200" b="1" i="1" dirty="0" smtClean="0">
              <a:solidFill>
                <a:schemeClr val="accent1"/>
              </a:solidFill>
              <a:latin typeface="+mj-lt"/>
            </a:endParaRPr>
          </a:p>
          <a:p>
            <a:r>
              <a:rPr lang="en-US" sz="1200" b="1" i="1" dirty="0" smtClean="0">
                <a:solidFill>
                  <a:schemeClr val="accent1"/>
                </a:solidFill>
                <a:latin typeface="+mj-lt"/>
              </a:rPr>
              <a:t>: Windows Server 2003 Windows CE: Windows Mobil: Windows XP 64 bits</a:t>
            </a:r>
            <a:endParaRPr lang="es-ES" sz="1200" b="1" i="1" dirty="0" smtClean="0">
              <a:solidFill>
                <a:schemeClr val="accent1"/>
              </a:solidFill>
              <a:latin typeface="+mj-lt"/>
            </a:endParaRPr>
          </a:p>
          <a:p>
            <a:r>
              <a:rPr lang="en-US" sz="1200" b="1" i="1" dirty="0" smtClean="0">
                <a:solidFill>
                  <a:schemeClr val="accent1"/>
                </a:solidFill>
                <a:latin typeface="+mj-lt"/>
              </a:rPr>
              <a:t>: Windows Vista (Longhorn)</a:t>
            </a:r>
            <a:endParaRPr lang="es-ES" sz="1200" b="1" i="1" dirty="0" smtClean="0">
              <a:solidFill>
                <a:schemeClr val="accent1"/>
              </a:solidFill>
              <a:latin typeface="+mj-lt"/>
            </a:endParaRPr>
          </a:p>
          <a:p>
            <a:endParaRPr lang="es-ES" dirty="0" smtClean="0"/>
          </a:p>
          <a:p>
            <a:pPr>
              <a:buNone/>
            </a:pPr>
            <a:endParaRPr lang="en-US" sz="1400" b="1" i="1" dirty="0" smtClean="0">
              <a:solidFill>
                <a:schemeClr val="accent1"/>
              </a:solidFill>
              <a:latin typeface="+mj-lt"/>
            </a:endParaRPr>
          </a:p>
          <a:p>
            <a:r>
              <a:rPr lang="en-US" sz="1400" b="1" i="1" dirty="0" smtClean="0">
                <a:solidFill>
                  <a:schemeClr val="accent1"/>
                </a:solidFill>
                <a:latin typeface="+mj-lt"/>
              </a:rPr>
              <a:t>AIX</a:t>
            </a:r>
            <a:r>
              <a:rPr lang="en-US" sz="1400" b="1" i="1" dirty="0" smtClean="0">
                <a:solidFill>
                  <a:schemeClr val="accent1"/>
                </a:solidFill>
                <a:latin typeface="+mj-lt"/>
              </a:rPr>
              <a:t>: AMIX: GNU/Linux: GNU / </a:t>
            </a:r>
            <a:r>
              <a:rPr lang="en-US" sz="1400" b="1" i="1" dirty="0" err="1" smtClean="0">
                <a:solidFill>
                  <a:schemeClr val="accent1"/>
                </a:solidFill>
                <a:latin typeface="+mj-lt"/>
              </a:rPr>
              <a:t>Hurd</a:t>
            </a:r>
            <a:r>
              <a:rPr lang="en-US" sz="1400" b="1" i="1" dirty="0" smtClean="0">
                <a:solidFill>
                  <a:schemeClr val="accent1"/>
                </a:solidFill>
                <a:latin typeface="+mj-lt"/>
              </a:rPr>
              <a:t>: HP-UX           :</a:t>
            </a:r>
            <a:r>
              <a:rPr lang="en-US" sz="1400" b="1" i="1" dirty="0" err="1" smtClean="0">
                <a:solidFill>
                  <a:schemeClr val="accent1"/>
                </a:solidFill>
                <a:latin typeface="+mj-lt"/>
              </a:rPr>
              <a:t>Irix</a:t>
            </a:r>
            <a:r>
              <a:rPr lang="en-US" sz="1400" b="1" i="1" dirty="0" smtClean="0">
                <a:solidFill>
                  <a:schemeClr val="accent1"/>
                </a:solidFill>
                <a:latin typeface="+mj-lt"/>
              </a:rPr>
              <a:t> : </a:t>
            </a:r>
            <a:r>
              <a:rPr lang="en-US" sz="1400" b="1" i="1" dirty="0" err="1" smtClean="0">
                <a:solidFill>
                  <a:schemeClr val="accent1"/>
                </a:solidFill>
                <a:latin typeface="+mj-lt"/>
              </a:rPr>
              <a:t>Minix</a:t>
            </a:r>
            <a:r>
              <a:rPr lang="en-US" sz="1400" b="1" i="1" dirty="0" smtClean="0">
                <a:solidFill>
                  <a:schemeClr val="accent1"/>
                </a:solidFill>
                <a:latin typeface="+mj-lt"/>
              </a:rPr>
              <a:t>: System V: Solaris: UnixWare</a:t>
            </a:r>
            <a:r>
              <a:rPr lang="en-US" sz="1400" b="1" i="1" dirty="0" smtClean="0">
                <a:solidFill>
                  <a:schemeClr val="accent1"/>
                </a:solidFill>
                <a:latin typeface="+mj-lt"/>
              </a:rPr>
              <a:t>.</a:t>
            </a:r>
          </a:p>
          <a:p>
            <a:endParaRPr lang="en-US" sz="1400" b="1" i="1" dirty="0" smtClean="0">
              <a:solidFill>
                <a:schemeClr val="accent1"/>
              </a:solidFill>
              <a:latin typeface="+mj-lt"/>
            </a:endParaRPr>
          </a:p>
          <a:p>
            <a:endParaRPr lang="en-US" sz="1400" b="1" i="1" dirty="0" smtClean="0">
              <a:solidFill>
                <a:schemeClr val="accent1"/>
              </a:solidFill>
              <a:latin typeface="+mj-lt"/>
            </a:endParaRPr>
          </a:p>
          <a:p>
            <a:endParaRPr lang="en-US" sz="1400" b="1" i="1" dirty="0" smtClean="0">
              <a:solidFill>
                <a:schemeClr val="accent1"/>
              </a:solidFill>
              <a:latin typeface="+mj-lt"/>
            </a:endParaRPr>
          </a:p>
          <a:p>
            <a:endParaRPr lang="en-US" sz="1400" b="1" i="1" dirty="0" smtClean="0">
              <a:solidFill>
                <a:schemeClr val="accent1"/>
              </a:solidFill>
              <a:latin typeface="+mj-lt"/>
            </a:endParaRPr>
          </a:p>
          <a:p>
            <a:r>
              <a:rPr lang="es-ES" sz="1400" b="1" i="1" dirty="0" smtClean="0">
                <a:solidFill>
                  <a:schemeClr val="accent1"/>
                </a:solidFill>
                <a:latin typeface="+mj-lt"/>
              </a:rPr>
              <a:t>   Mac OS 7: Mac OS 8: Mac OS 9: Mac OS X </a:t>
            </a:r>
            <a:r>
              <a:rPr lang="en-US" sz="1400" dirty="0" smtClean="0"/>
              <a:t>	</a:t>
            </a:r>
            <a:endParaRPr lang="es-ES" sz="1400" dirty="0" smtClean="0"/>
          </a:p>
          <a:p>
            <a:pPr>
              <a:buNone/>
            </a:pPr>
            <a:r>
              <a:rPr lang="es-ES" sz="1400" dirty="0" smtClean="0"/>
              <a:t> </a:t>
            </a:r>
            <a:endParaRPr lang="es-ES" sz="1400" b="1" i="1" dirty="0" smtClean="0">
              <a:solidFill>
                <a:schemeClr val="accent1"/>
              </a:solidFill>
              <a:latin typeface="+mj-lt"/>
            </a:endParaRPr>
          </a:p>
          <a:p>
            <a:pPr>
              <a:buNone/>
            </a:pPr>
            <a:r>
              <a:rPr lang="es-ES" sz="1400" dirty="0" smtClean="0"/>
              <a:t> </a:t>
            </a:r>
          </a:p>
          <a:p>
            <a:endParaRPr lang="es-ES" sz="1400" b="1" i="1" dirty="0" smtClean="0">
              <a:solidFill>
                <a:schemeClr val="accent1"/>
              </a:solidFill>
              <a:latin typeface="+mj-lt"/>
            </a:endParaRPr>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pPr algn="ctr"/>
            <a:r>
              <a:rPr lang="es-ES" b="1" i="1" dirty="0" smtClean="0">
                <a:solidFill>
                  <a:schemeClr val="accent1"/>
                </a:solidFill>
              </a:rPr>
              <a:t>derechos de autor</a:t>
            </a:r>
            <a:r>
              <a:rPr lang="es-ES" b="1" dirty="0" smtClean="0"/>
              <a:t/>
            </a:r>
            <a:br>
              <a:rPr lang="es-ES" b="1" dirty="0" smtClean="0"/>
            </a:br>
            <a:endParaRPr lang="es-ES" dirty="0"/>
          </a:p>
        </p:txBody>
      </p:sp>
      <p:sp>
        <p:nvSpPr>
          <p:cNvPr id="3" name="2 Marcador de contenido"/>
          <p:cNvSpPr>
            <a:spLocks noGrp="1"/>
          </p:cNvSpPr>
          <p:nvPr>
            <p:ph idx="1"/>
          </p:nvPr>
        </p:nvSpPr>
        <p:spPr>
          <a:xfrm>
            <a:off x="457200" y="1935480"/>
            <a:ext cx="8229600" cy="2993718"/>
          </a:xfrm>
        </p:spPr>
        <p:txBody>
          <a:bodyPr>
            <a:normAutofit lnSpcReduction="10000"/>
          </a:bodyPr>
          <a:lstStyle/>
          <a:p>
            <a:r>
              <a:rPr lang="es-ES" b="1" i="1" dirty="0" smtClean="0">
                <a:solidFill>
                  <a:schemeClr val="accent1"/>
                </a:solidFill>
              </a:rPr>
              <a:t>El derecho de autor es un conjunto de normas jurídicas y principios que regulan los derechos morales y patrimoniales que la ley concede a los autores “los derechos de autor”, por el solo hecho de la creación de una obra literaria, artística, musical, científica o didáctica, esté publicada o inédita. Está reconocido como uno de los derechos humanos.</a:t>
            </a:r>
          </a:p>
          <a:p>
            <a:endParaRPr lang="es-ES" dirty="0"/>
          </a:p>
        </p:txBody>
      </p:sp>
      <p:pic>
        <p:nvPicPr>
          <p:cNvPr id="26626" name="Picture 2" descr="ANd9GcT9CUHqx9ZsDCRybynWlcYBp45hblL6aMedxhlw8prXG7nhg_Ag"/>
          <p:cNvPicPr>
            <a:picLocks noChangeAspect="1" noChangeArrowheads="1"/>
          </p:cNvPicPr>
          <p:nvPr/>
        </p:nvPicPr>
        <p:blipFill>
          <a:blip r:embed="rId3"/>
          <a:srcRect/>
          <a:stretch>
            <a:fillRect/>
          </a:stretch>
        </p:blipFill>
        <p:spPr bwMode="auto">
          <a:xfrm>
            <a:off x="3214678" y="4786322"/>
            <a:ext cx="2152650" cy="207167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57224" y="0"/>
            <a:ext cx="7643866" cy="1928802"/>
          </a:xfrm>
        </p:spPr>
        <p:txBody>
          <a:bodyPr>
            <a:normAutofit/>
          </a:bodyPr>
          <a:lstStyle/>
          <a:p>
            <a:pPr algn="ctr"/>
            <a:r>
              <a:rPr lang="es-ES" sz="4400" b="1" i="1" dirty="0" smtClean="0">
                <a:solidFill>
                  <a:schemeClr val="accent1"/>
                </a:solidFill>
              </a:rPr>
              <a:t>LENGUAGE DE PROGRAMACION</a:t>
            </a:r>
            <a:r>
              <a:rPr lang="es-ES" b="1" dirty="0" smtClean="0"/>
              <a:t/>
            </a:r>
            <a:br>
              <a:rPr lang="es-ES" b="1" dirty="0" smtClean="0"/>
            </a:br>
            <a:endParaRPr lang="es-ES" dirty="0"/>
          </a:p>
        </p:txBody>
      </p:sp>
      <p:sp>
        <p:nvSpPr>
          <p:cNvPr id="3" name="2 Marcador de contenido"/>
          <p:cNvSpPr>
            <a:spLocks noGrp="1"/>
          </p:cNvSpPr>
          <p:nvPr>
            <p:ph idx="1"/>
          </p:nvPr>
        </p:nvSpPr>
        <p:spPr>
          <a:xfrm>
            <a:off x="457200" y="1935480"/>
            <a:ext cx="8229600" cy="2922280"/>
          </a:xfrm>
        </p:spPr>
        <p:txBody>
          <a:bodyPr>
            <a:normAutofit fontScale="92500" lnSpcReduction="10000"/>
          </a:bodyPr>
          <a:lstStyle/>
          <a:p>
            <a:r>
              <a:rPr lang="es-ES" b="1" i="1" dirty="0" smtClean="0">
                <a:solidFill>
                  <a:schemeClr val="accent1"/>
                </a:solidFill>
                <a:latin typeface="+mj-lt"/>
              </a:rPr>
              <a:t>Un lenguaje de programación es el lenguaje que se requiere para poder  controlar un maquina como las computadora. </a:t>
            </a:r>
          </a:p>
          <a:p>
            <a:endParaRPr lang="es-ES" b="1" i="1" dirty="0" smtClean="0">
              <a:solidFill>
                <a:schemeClr val="accent1"/>
              </a:solidFill>
              <a:latin typeface="+mj-lt"/>
            </a:endParaRPr>
          </a:p>
          <a:p>
            <a:r>
              <a:rPr lang="es-ES" b="1" i="1" dirty="0" smtClean="0">
                <a:solidFill>
                  <a:schemeClr val="accent1"/>
                </a:solidFill>
                <a:latin typeface="+mj-lt"/>
              </a:rPr>
              <a:t>El lenguaje consiste básica mente en reglas sintácticas y semánticas que de finen su estructura y el significado de sus elementos, respectivamente. A un que muchas veces se utilice un lenguaje de programación y lenguaje de informático, y a otros mas como el HTML.</a:t>
            </a:r>
          </a:p>
          <a:p>
            <a:endParaRPr lang="es-ES" dirty="0"/>
          </a:p>
        </p:txBody>
      </p:sp>
      <p:pic>
        <p:nvPicPr>
          <p:cNvPr id="2050" name="Picture 2" descr="imagesCA1D0TZH"/>
          <p:cNvPicPr>
            <a:picLocks noChangeAspect="1" noChangeArrowheads="1"/>
          </p:cNvPicPr>
          <p:nvPr/>
        </p:nvPicPr>
        <p:blipFill>
          <a:blip r:embed="rId3"/>
          <a:srcRect/>
          <a:stretch>
            <a:fillRect/>
          </a:stretch>
        </p:blipFill>
        <p:spPr bwMode="auto">
          <a:xfrm>
            <a:off x="2928926" y="5072074"/>
            <a:ext cx="3063875" cy="1703389"/>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510334"/>
          </a:xfrm>
        </p:spPr>
        <p:txBody>
          <a:bodyPr>
            <a:normAutofit fontScale="90000"/>
          </a:bodyPr>
          <a:lstStyle/>
          <a:p>
            <a:pPr algn="ctr"/>
            <a:r>
              <a:rPr lang="es-ES" b="1" i="1" dirty="0" smtClean="0">
                <a:solidFill>
                  <a:schemeClr val="accent1"/>
                </a:solidFill>
              </a:rPr>
              <a:t>le presento algunos lenguajes de programación</a:t>
            </a:r>
            <a:endParaRPr lang="es-ES" dirty="0"/>
          </a:p>
        </p:txBody>
      </p:sp>
      <p:sp>
        <p:nvSpPr>
          <p:cNvPr id="3" name="2 Marcador de contenido"/>
          <p:cNvSpPr>
            <a:spLocks noGrp="1"/>
          </p:cNvSpPr>
          <p:nvPr>
            <p:ph sz="half" idx="1"/>
          </p:nvPr>
        </p:nvSpPr>
        <p:spPr>
          <a:xfrm>
            <a:off x="457200" y="1214422"/>
            <a:ext cx="4038600" cy="5140503"/>
          </a:xfrm>
        </p:spPr>
        <p:txBody>
          <a:bodyPr>
            <a:noAutofit/>
          </a:bodyPr>
          <a:lstStyle/>
          <a:p>
            <a:r>
              <a:rPr lang="en-US" sz="900" b="1" dirty="0" smtClean="0"/>
              <a:t>        </a:t>
            </a:r>
            <a:r>
              <a:rPr lang="en-US" sz="900" b="1" i="1" dirty="0" smtClean="0">
                <a:solidFill>
                  <a:schemeClr val="accent1"/>
                </a:solidFill>
                <a:latin typeface="+mj-lt"/>
              </a:rPr>
              <a:t>ABAP</a:t>
            </a:r>
            <a:endParaRPr lang="es-ES" sz="900" b="1" i="1" dirty="0" smtClean="0">
              <a:solidFill>
                <a:schemeClr val="accent1"/>
              </a:solidFill>
              <a:latin typeface="+mj-lt"/>
            </a:endParaRPr>
          </a:p>
          <a:p>
            <a:r>
              <a:rPr lang="en-US" sz="900" b="1" i="1" dirty="0" smtClean="0">
                <a:solidFill>
                  <a:schemeClr val="accent1"/>
                </a:solidFill>
                <a:latin typeface="+mj-lt"/>
              </a:rPr>
              <a:t>        ABC</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err="1" smtClean="0">
                <a:solidFill>
                  <a:schemeClr val="accent1"/>
                </a:solidFill>
                <a:latin typeface="+mj-lt"/>
              </a:rPr>
              <a:t>Ada</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err="1" smtClean="0">
                <a:solidFill>
                  <a:schemeClr val="accent1"/>
                </a:solidFill>
                <a:latin typeface="+mj-lt"/>
              </a:rPr>
              <a:t>ActionScript</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err="1" smtClean="0">
                <a:solidFill>
                  <a:schemeClr val="accent1"/>
                </a:solidFill>
                <a:latin typeface="+mj-lt"/>
              </a:rPr>
              <a:t>Afnix</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ALGOL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APL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ASP</a:t>
            </a:r>
            <a:endParaRPr lang="es-ES" sz="900" b="1" i="1" dirty="0" smtClean="0">
              <a:solidFill>
                <a:schemeClr val="accent1"/>
              </a:solidFill>
              <a:latin typeface="+mj-lt"/>
            </a:endParaRPr>
          </a:p>
          <a:p>
            <a:r>
              <a:rPr lang="en-US" sz="900" b="1" i="1" dirty="0" smtClean="0">
                <a:solidFill>
                  <a:schemeClr val="accent1"/>
                </a:solidFill>
                <a:latin typeface="+mj-lt"/>
              </a:rPr>
              <a:t>        ASP.NET</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AWK</a:t>
            </a:r>
            <a:endParaRPr lang="es-ES" sz="900" b="1" i="1" dirty="0" smtClean="0">
              <a:solidFill>
                <a:schemeClr val="accent1"/>
              </a:solidFill>
              <a:latin typeface="+mj-lt"/>
            </a:endParaRPr>
          </a:p>
          <a:p>
            <a:r>
              <a:rPr lang="en-US" sz="900" b="1" i="1" dirty="0" smtClean="0">
                <a:solidFill>
                  <a:schemeClr val="accent1"/>
                </a:solidFill>
                <a:latin typeface="+mj-lt"/>
              </a:rPr>
              <a:t>        B</a:t>
            </a:r>
            <a:endParaRPr lang="es-ES" sz="900" b="1" i="1" dirty="0" smtClean="0">
              <a:solidFill>
                <a:schemeClr val="accent1"/>
              </a:solidFill>
              <a:latin typeface="+mj-lt"/>
            </a:endParaRPr>
          </a:p>
          <a:p>
            <a:r>
              <a:rPr lang="en-US" sz="900" b="1" i="1" dirty="0" smtClean="0">
                <a:solidFill>
                  <a:schemeClr val="accent1"/>
                </a:solidFill>
                <a:latin typeface="+mj-lt"/>
              </a:rPr>
              <a:t>         BASIC</a:t>
            </a:r>
            <a:endParaRPr lang="es-ES" sz="900" b="1" i="1" dirty="0" smtClean="0">
              <a:solidFill>
                <a:schemeClr val="accent1"/>
              </a:solidFill>
              <a:latin typeface="+mj-lt"/>
            </a:endParaRPr>
          </a:p>
          <a:p>
            <a:r>
              <a:rPr lang="en-US" sz="900" b="1" i="1" dirty="0" smtClean="0">
                <a:solidFill>
                  <a:schemeClr val="accent1"/>
                </a:solidFill>
                <a:latin typeface="+mj-lt"/>
              </a:rPr>
              <a:t>         BCPL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err="1" smtClean="0">
                <a:solidFill>
                  <a:schemeClr val="accent1"/>
                </a:solidFill>
                <a:latin typeface="+mj-lt"/>
              </a:rPr>
              <a:t>Befunge</a:t>
            </a:r>
            <a:endParaRPr lang="es-ES" sz="900" b="1" i="1" dirty="0" smtClean="0">
              <a:solidFill>
                <a:schemeClr val="accent1"/>
              </a:solidFill>
              <a:latin typeface="+mj-lt"/>
            </a:endParaRPr>
          </a:p>
          <a:p>
            <a:r>
              <a:rPr lang="en-US" sz="900" b="1" i="1" dirty="0" smtClean="0">
                <a:solidFill>
                  <a:schemeClr val="accent1"/>
                </a:solidFill>
                <a:latin typeface="+mj-lt"/>
              </a:rPr>
              <a:t>         Boo</a:t>
            </a:r>
            <a:endParaRPr lang="es-ES" sz="900" b="1" i="1" dirty="0" smtClean="0">
              <a:solidFill>
                <a:schemeClr val="accent1"/>
              </a:solidFill>
              <a:latin typeface="+mj-lt"/>
            </a:endParaRPr>
          </a:p>
          <a:p>
            <a:r>
              <a:rPr lang="en-US" sz="900" b="1" i="1" dirty="0" smtClean="0">
                <a:solidFill>
                  <a:schemeClr val="accent1"/>
                </a:solidFill>
                <a:latin typeface="+mj-lt"/>
              </a:rPr>
              <a:t>         C</a:t>
            </a:r>
            <a:endParaRPr lang="es-ES" sz="900" b="1" i="1" dirty="0" smtClean="0">
              <a:solidFill>
                <a:schemeClr val="accent1"/>
              </a:solidFill>
              <a:latin typeface="+mj-lt"/>
            </a:endParaRPr>
          </a:p>
          <a:p>
            <a:r>
              <a:rPr lang="en-US" sz="900" b="1" i="1" dirty="0" smtClean="0">
                <a:solidFill>
                  <a:schemeClr val="accent1"/>
                </a:solidFill>
                <a:latin typeface="+mj-lt"/>
              </a:rPr>
              <a:t>         C++</a:t>
            </a:r>
            <a:endParaRPr lang="es-ES" sz="900" b="1" i="1" dirty="0" smtClean="0">
              <a:solidFill>
                <a:schemeClr val="accent1"/>
              </a:solidFill>
              <a:latin typeface="+mj-lt"/>
            </a:endParaRPr>
          </a:p>
          <a:p>
            <a:r>
              <a:rPr lang="en-US" sz="900" b="1" i="1" dirty="0" smtClean="0">
                <a:solidFill>
                  <a:schemeClr val="accent1"/>
                </a:solidFill>
                <a:latin typeface="+mj-lt"/>
              </a:rPr>
              <a:t>         C#</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err="1" smtClean="0">
                <a:solidFill>
                  <a:schemeClr val="accent1"/>
                </a:solidFill>
                <a:latin typeface="+mj-lt"/>
              </a:rPr>
              <a:t>Caml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u="sng" dirty="0" smtClean="0">
                <a:solidFill>
                  <a:schemeClr val="accent1"/>
                </a:solidFill>
                <a:latin typeface="+mj-lt"/>
              </a:rPr>
              <a:t>Clipper</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CLIPS</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CLU</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COBOL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CORAL</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D</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Delphi</a:t>
            </a:r>
            <a:endParaRPr lang="es-ES" sz="900" b="1" i="1" dirty="0" smtClean="0">
              <a:solidFill>
                <a:schemeClr val="accent1"/>
              </a:solidFill>
              <a:latin typeface="+mj-lt"/>
            </a:endParaRPr>
          </a:p>
          <a:p>
            <a:r>
              <a:rPr lang="en-US" sz="900" b="1" i="1" dirty="0" smtClean="0">
                <a:solidFill>
                  <a:schemeClr val="accent1"/>
                </a:solidFill>
                <a:latin typeface="+mj-lt"/>
              </a:rPr>
              <a:t>         DIV</a:t>
            </a:r>
            <a:endParaRPr lang="es-ES" sz="900" b="1" i="1" dirty="0" smtClean="0">
              <a:solidFill>
                <a:schemeClr val="accent1"/>
              </a:solidFill>
              <a:latin typeface="+mj-lt"/>
            </a:endParaRPr>
          </a:p>
          <a:p>
            <a:r>
              <a:rPr lang="en-US" sz="900" b="1" i="1" dirty="0" smtClean="0">
                <a:solidFill>
                  <a:schemeClr val="accent1"/>
                </a:solidFill>
                <a:latin typeface="+mj-lt"/>
              </a:rPr>
              <a:t>     </a:t>
            </a:r>
            <a:r>
              <a:rPr lang="en-US" sz="900" b="1" i="1" dirty="0" smtClean="0">
                <a:solidFill>
                  <a:schemeClr val="accent1"/>
                </a:solidFill>
                <a:latin typeface="+mj-lt"/>
              </a:rPr>
              <a:t> </a:t>
            </a:r>
            <a:r>
              <a:rPr lang="en-US" sz="900" b="1" i="1" dirty="0" smtClean="0">
                <a:solidFill>
                  <a:schemeClr val="accent1"/>
                </a:solidFill>
                <a:latin typeface="+mj-lt"/>
              </a:rPr>
              <a:t>   Dylan</a:t>
            </a:r>
            <a:endParaRPr lang="es-ES" sz="900" b="1" i="1" dirty="0" smtClean="0">
              <a:solidFill>
                <a:schemeClr val="accent1"/>
              </a:solidFill>
              <a:latin typeface="+mj-lt"/>
            </a:endParaRPr>
          </a:p>
          <a:p>
            <a:r>
              <a:rPr lang="en-US" sz="900" b="1" i="1" dirty="0" smtClean="0">
                <a:solidFill>
                  <a:schemeClr val="accent1"/>
                </a:solidFill>
                <a:latin typeface="+mj-lt"/>
              </a:rPr>
              <a:t>         Eiffel</a:t>
            </a:r>
            <a:endParaRPr lang="es-ES" sz="900" b="1" i="1" dirty="0" smtClean="0">
              <a:solidFill>
                <a:schemeClr val="accent1"/>
              </a:solidFill>
              <a:latin typeface="+mj-lt"/>
            </a:endParaRPr>
          </a:p>
          <a:p>
            <a:r>
              <a:rPr lang="es-ES" sz="900" b="1" i="1" dirty="0" smtClean="0">
                <a:solidFill>
                  <a:schemeClr val="accent1"/>
                </a:solidFill>
                <a:latin typeface="+mj-lt"/>
              </a:rPr>
              <a:t>         </a:t>
            </a:r>
            <a:r>
              <a:rPr lang="es-ES" sz="900" b="1" i="1" dirty="0" err="1" smtClean="0">
                <a:solidFill>
                  <a:schemeClr val="accent1"/>
                </a:solidFill>
                <a:latin typeface="+mj-lt"/>
              </a:rPr>
              <a:t>Erlang</a:t>
            </a:r>
            <a:endParaRPr lang="es-ES" sz="900" b="1" i="1" dirty="0" smtClean="0">
              <a:solidFill>
                <a:schemeClr val="accent1"/>
              </a:solidFill>
              <a:latin typeface="+mj-lt"/>
            </a:endParaRPr>
          </a:p>
          <a:p>
            <a:r>
              <a:rPr lang="es-ES" sz="900" b="1" i="1" dirty="0" smtClean="0">
                <a:solidFill>
                  <a:schemeClr val="accent1"/>
                </a:solidFill>
                <a:latin typeface="+mj-lt"/>
              </a:rPr>
              <a:t>      </a:t>
            </a:r>
            <a:r>
              <a:rPr lang="es-ES" sz="900" b="1" i="1" dirty="0" smtClean="0">
                <a:solidFill>
                  <a:schemeClr val="accent1"/>
                </a:solidFill>
                <a:latin typeface="+mj-lt"/>
              </a:rPr>
              <a:t>  </a:t>
            </a:r>
            <a:r>
              <a:rPr lang="es-ES" sz="900" b="1" i="1" dirty="0" smtClean="0">
                <a:solidFill>
                  <a:schemeClr val="accent1"/>
                </a:solidFill>
                <a:latin typeface="+mj-lt"/>
              </a:rPr>
              <a:t> </a:t>
            </a:r>
            <a:r>
              <a:rPr lang="es-ES" sz="900" b="1" i="1" dirty="0" smtClean="0">
                <a:solidFill>
                  <a:schemeClr val="accent1"/>
                </a:solidFill>
                <a:latin typeface="+mj-lt"/>
              </a:rPr>
              <a:t>Ensamblador</a:t>
            </a:r>
            <a:r>
              <a:rPr lang="en-US" sz="900" b="1" i="1" dirty="0" smtClean="0">
                <a:solidFill>
                  <a:schemeClr val="accent1"/>
                </a:solidFill>
                <a:latin typeface="+mj-lt"/>
              </a:rPr>
              <a:t>·</a:t>
            </a:r>
            <a:r>
              <a:rPr lang="en-US" sz="900" b="1" i="1" dirty="0" smtClean="0">
                <a:solidFill>
                  <a:schemeClr val="accent1"/>
                </a:solidFill>
                <a:latin typeface="+mj-lt"/>
              </a:rPr>
              <a:t>    </a:t>
            </a:r>
            <a:r>
              <a:rPr lang="en-US" sz="900" dirty="0" smtClean="0"/>
              <a:t>    </a:t>
            </a:r>
            <a:endParaRPr lang="es-ES" sz="900" dirty="0"/>
          </a:p>
        </p:txBody>
      </p:sp>
      <p:sp>
        <p:nvSpPr>
          <p:cNvPr id="4" name="3 Marcador de contenido"/>
          <p:cNvSpPr>
            <a:spLocks noGrp="1"/>
          </p:cNvSpPr>
          <p:nvPr>
            <p:ph sz="half" idx="2"/>
          </p:nvPr>
        </p:nvSpPr>
        <p:spPr>
          <a:xfrm>
            <a:off x="4648200" y="1214422"/>
            <a:ext cx="4038600" cy="5140503"/>
          </a:xfrm>
        </p:spPr>
        <p:txBody>
          <a:bodyPr>
            <a:normAutofit fontScale="32500" lnSpcReduction="20000"/>
          </a:bodyPr>
          <a:lstStyle/>
          <a:p>
            <a:r>
              <a:rPr lang="en-US" sz="2800" b="1" i="1" dirty="0" smtClean="0">
                <a:solidFill>
                  <a:schemeClr val="accent1"/>
                </a:solidFill>
                <a:latin typeface="+mj-lt"/>
              </a:rPr>
              <a:t>         FORTRAN</a:t>
            </a:r>
            <a:r>
              <a:rPr lang="en-US" sz="2800" b="1" i="1" dirty="0" smtClean="0">
                <a:solidFill>
                  <a:schemeClr val="accent1"/>
                </a:solidFill>
                <a:latin typeface="+mj-lt"/>
              </a:rPr>
              <a:t>                                                       </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err="1" smtClean="0">
                <a:solidFill>
                  <a:schemeClr val="accent1"/>
                </a:solidFill>
                <a:latin typeface="+mj-lt"/>
              </a:rPr>
              <a:t>Gambas</a:t>
            </a:r>
            <a:endParaRPr lang="es-ES" sz="2800" b="1" i="1" dirty="0" smtClean="0">
              <a:solidFill>
                <a:schemeClr val="accent1"/>
              </a:solidFill>
              <a:latin typeface="+mj-lt"/>
            </a:endParaRPr>
          </a:p>
          <a:p>
            <a:r>
              <a:rPr lang="en-US" sz="2800" b="1" i="1" dirty="0" smtClean="0">
                <a:solidFill>
                  <a:schemeClr val="accent1"/>
                </a:solidFill>
                <a:latin typeface="+mj-lt"/>
              </a:rPr>
              <a:t>         GML</a:t>
            </a:r>
            <a:endParaRPr lang="es-ES" sz="2800" b="1" i="1" dirty="0" smtClean="0">
              <a:solidFill>
                <a:schemeClr val="accent1"/>
              </a:solidFill>
              <a:latin typeface="+mj-lt"/>
            </a:endParaRPr>
          </a:p>
          <a:p>
            <a:r>
              <a:rPr lang="en-US" sz="2800" b="1" i="1" dirty="0" smtClean="0">
                <a:solidFill>
                  <a:schemeClr val="accent1"/>
                </a:solidFill>
                <a:latin typeface="+mj-lt"/>
              </a:rPr>
              <a:t>         GRAFCET</a:t>
            </a:r>
            <a:endParaRPr lang="es-ES" sz="2800" b="1" i="1" dirty="0" smtClean="0">
              <a:solidFill>
                <a:schemeClr val="accent1"/>
              </a:solidFill>
              <a:latin typeface="+mj-lt"/>
            </a:endParaRPr>
          </a:p>
          <a:p>
            <a:r>
              <a:rPr lang="en-US" sz="2800" b="1" i="1" dirty="0" smtClean="0">
                <a:solidFill>
                  <a:schemeClr val="accent1"/>
                </a:solidFill>
                <a:latin typeface="+mj-lt"/>
              </a:rPr>
              <a:t>         FP</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Haskell</a:t>
            </a:r>
            <a:endParaRPr lang="es-ES" sz="2800" b="1" i="1" dirty="0" smtClean="0">
              <a:solidFill>
                <a:schemeClr val="accent1"/>
              </a:solidFill>
              <a:latin typeface="+mj-lt"/>
            </a:endParaRPr>
          </a:p>
          <a:p>
            <a:r>
              <a:rPr lang="en-US" sz="2800" b="1" i="1" dirty="0" smtClean="0">
                <a:solidFill>
                  <a:schemeClr val="accent1"/>
                </a:solidFill>
                <a:latin typeface="+mj-lt"/>
              </a:rPr>
              <a:t>         Icon</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Inform</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INTERCAL</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ISWIM</a:t>
            </a:r>
            <a:endParaRPr lang="es-ES" sz="2800" b="1" i="1" dirty="0" smtClean="0">
              <a:solidFill>
                <a:schemeClr val="accent1"/>
              </a:solidFill>
              <a:latin typeface="+mj-lt"/>
            </a:endParaRPr>
          </a:p>
          <a:p>
            <a:r>
              <a:rPr lang="en-US" sz="2800" b="1" i="1" dirty="0" smtClean="0">
                <a:solidFill>
                  <a:schemeClr val="accent1"/>
                </a:solidFill>
                <a:latin typeface="+mj-lt"/>
              </a:rPr>
              <a:t>         J</a:t>
            </a:r>
            <a:endParaRPr lang="es-ES" sz="2800" b="1" i="1" dirty="0" smtClean="0">
              <a:solidFill>
                <a:schemeClr val="accent1"/>
              </a:solidFill>
              <a:latin typeface="+mj-lt"/>
            </a:endParaRPr>
          </a:p>
          <a:p>
            <a:r>
              <a:rPr lang="en-US" sz="2800" b="1" i="1" dirty="0" smtClean="0">
                <a:solidFill>
                  <a:schemeClr val="accent1"/>
                </a:solidFill>
                <a:latin typeface="+mj-lt"/>
              </a:rPr>
              <a:t>         Java</a:t>
            </a:r>
            <a:endParaRPr lang="es-ES" sz="2800" b="1" i="1" dirty="0" smtClean="0">
              <a:solidFill>
                <a:schemeClr val="accent1"/>
              </a:solidFill>
              <a:latin typeface="+mj-lt"/>
            </a:endParaRPr>
          </a:p>
          <a:p>
            <a:r>
              <a:rPr lang="en-US" sz="2800" b="1" i="1" dirty="0" smtClean="0">
                <a:solidFill>
                  <a:schemeClr val="accent1"/>
                </a:solidFill>
                <a:latin typeface="+mj-lt"/>
              </a:rPr>
              <a:t>         JavaScript</a:t>
            </a:r>
            <a:endParaRPr lang="es-ES" sz="2800" b="1" i="1" dirty="0" smtClean="0">
              <a:solidFill>
                <a:schemeClr val="accent1"/>
              </a:solidFill>
              <a:latin typeface="+mj-lt"/>
            </a:endParaRPr>
          </a:p>
          <a:p>
            <a:r>
              <a:rPr lang="en-US" sz="2800" b="1" i="1" dirty="0" smtClean="0">
                <a:solidFill>
                  <a:schemeClr val="accent1"/>
                </a:solidFill>
                <a:latin typeface="+mj-lt"/>
              </a:rPr>
              <a:t>         Joy</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KW</a:t>
            </a:r>
            <a:endParaRPr lang="es-ES" sz="2800" b="1" i="1" dirty="0" smtClean="0">
              <a:solidFill>
                <a:schemeClr val="accent1"/>
              </a:solidFill>
              <a:latin typeface="+mj-lt"/>
            </a:endParaRPr>
          </a:p>
          <a:p>
            <a:r>
              <a:rPr lang="en-US" sz="2800" b="1" i="1" dirty="0" smtClean="0">
                <a:solidFill>
                  <a:schemeClr val="accent1"/>
                </a:solidFill>
                <a:latin typeface="+mj-lt"/>
              </a:rPr>
              <a:t>         LADDER</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err="1" smtClean="0">
                <a:solidFill>
                  <a:schemeClr val="accent1"/>
                </a:solidFill>
                <a:latin typeface="+mj-lt"/>
              </a:rPr>
              <a:t>Lexico</a:t>
            </a:r>
            <a:endParaRPr lang="es-ES" sz="2800" b="1" i="1" dirty="0" smtClean="0">
              <a:solidFill>
                <a:schemeClr val="accent1"/>
              </a:solidFill>
              <a:latin typeface="+mj-lt"/>
            </a:endParaRPr>
          </a:p>
          <a:p>
            <a:r>
              <a:rPr lang="es-ES" sz="2800" b="1" i="1" dirty="0" smtClean="0">
                <a:solidFill>
                  <a:schemeClr val="accent1"/>
                </a:solidFill>
                <a:latin typeface="+mj-lt"/>
              </a:rPr>
              <a:t>         Lingo</a:t>
            </a:r>
          </a:p>
          <a:p>
            <a:r>
              <a:rPr lang="es-ES" sz="2800" b="1" i="1" dirty="0" smtClean="0">
                <a:solidFill>
                  <a:schemeClr val="accent1"/>
                </a:solidFill>
                <a:latin typeface="+mj-lt"/>
              </a:rPr>
              <a:t>         </a:t>
            </a:r>
            <a:r>
              <a:rPr lang="es-ES" sz="2800" b="1" i="1" dirty="0" err="1" smtClean="0">
                <a:solidFill>
                  <a:schemeClr val="accent1"/>
                </a:solidFill>
                <a:latin typeface="+mj-lt"/>
              </a:rPr>
              <a:t>Lisp</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smtClean="0">
                <a:solidFill>
                  <a:schemeClr val="accent1"/>
                </a:solidFill>
                <a:latin typeface="+mj-lt"/>
              </a:rPr>
              <a:t>Log</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err="1" smtClean="0">
                <a:solidFill>
                  <a:schemeClr val="accent1"/>
                </a:solidFill>
                <a:latin typeface="+mj-lt"/>
              </a:rPr>
              <a:t>Lua</a:t>
            </a:r>
            <a:endParaRPr lang="es-ES" sz="2800" b="1" i="1" dirty="0" smtClean="0">
              <a:solidFill>
                <a:schemeClr val="accent1"/>
              </a:solidFill>
              <a:latin typeface="+mj-lt"/>
            </a:endParaRPr>
          </a:p>
          <a:p>
            <a:r>
              <a:rPr lang="es-ES" sz="2800" b="1" i="1" dirty="0" smtClean="0">
                <a:solidFill>
                  <a:schemeClr val="accent1"/>
                </a:solidFill>
                <a:latin typeface="+mj-lt"/>
              </a:rPr>
              <a:t>         MAGIC</a:t>
            </a:r>
          </a:p>
          <a:p>
            <a:r>
              <a:rPr lang="es-ES" sz="2800" b="1" i="1" dirty="0" smtClean="0">
                <a:solidFill>
                  <a:schemeClr val="accent1"/>
                </a:solidFill>
                <a:latin typeface="+mj-lt"/>
              </a:rPr>
              <a:t>         </a:t>
            </a:r>
            <a:r>
              <a:rPr lang="es-ES" sz="2800" b="1" i="1" dirty="0" err="1" smtClean="0">
                <a:solidFill>
                  <a:schemeClr val="accent1"/>
                </a:solidFill>
                <a:latin typeface="+mj-lt"/>
              </a:rPr>
              <a:t>Mainsail</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Mesa</a:t>
            </a: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Miranda</a:t>
            </a:r>
          </a:p>
          <a:p>
            <a:r>
              <a:rPr lang="es-ES" sz="2800" b="1" i="1" dirty="0" smtClean="0">
                <a:solidFill>
                  <a:schemeClr val="accent1"/>
                </a:solidFill>
                <a:latin typeface="+mj-lt"/>
              </a:rPr>
              <a:t>         ML</a:t>
            </a: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Modula</a:t>
            </a: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Modula-2</a:t>
            </a:r>
          </a:p>
          <a:p>
            <a:r>
              <a:rPr lang="en-US" sz="2800" b="1" i="1" dirty="0" smtClean="0">
                <a:solidFill>
                  <a:schemeClr val="accent1"/>
                </a:solidFill>
                <a:latin typeface="+mj-lt"/>
              </a:rPr>
              <a:t>         Modula-3</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Natural</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err="1" smtClean="0">
                <a:solidFill>
                  <a:schemeClr val="accent1"/>
                </a:solidFill>
                <a:latin typeface="+mj-lt"/>
              </a:rPr>
              <a:t>NetREXX</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Oberon</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Object REXX</a:t>
            </a:r>
            <a:endParaRPr lang="es-ES" sz="2800" b="1" i="1" dirty="0" smtClean="0">
              <a:solidFill>
                <a:schemeClr val="accent1"/>
              </a:solidFill>
              <a:latin typeface="+mj-lt"/>
            </a:endParaRPr>
          </a:p>
          <a:p>
            <a:r>
              <a:rPr lang="en-US" sz="2800" b="1" i="1" dirty="0" smtClean="0">
                <a:solidFill>
                  <a:schemeClr val="accent1"/>
                </a:solidFill>
                <a:latin typeface="+mj-lt"/>
              </a:rPr>
              <a:t>      </a:t>
            </a:r>
            <a:r>
              <a:rPr lang="en-US" sz="2800" b="1" i="1" dirty="0" smtClean="0">
                <a:solidFill>
                  <a:schemeClr val="accent1"/>
                </a:solidFill>
                <a:latin typeface="+mj-lt"/>
              </a:rPr>
              <a:t> </a:t>
            </a:r>
            <a:r>
              <a:rPr lang="en-US" sz="2800" b="1" i="1" dirty="0" smtClean="0">
                <a:solidFill>
                  <a:schemeClr val="accent1"/>
                </a:solidFill>
                <a:latin typeface="+mj-lt"/>
              </a:rPr>
              <a:t>  Objective-C</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err="1" smtClean="0">
                <a:solidFill>
                  <a:schemeClr val="accent1"/>
                </a:solidFill>
                <a:latin typeface="+mj-lt"/>
              </a:rPr>
              <a:t>Ocaml</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err="1" smtClean="0">
                <a:solidFill>
                  <a:schemeClr val="accent1"/>
                </a:solidFill>
                <a:latin typeface="+mj-lt"/>
              </a:rPr>
              <a:t>Occam</a:t>
            </a:r>
            <a:endParaRPr lang="es-ES" sz="2800" b="1" i="1" dirty="0" smtClean="0">
              <a:solidFill>
                <a:schemeClr val="accent1"/>
              </a:solidFill>
              <a:latin typeface="+mj-lt"/>
            </a:endParaRPr>
          </a:p>
          <a:p>
            <a:r>
              <a:rPr lang="es-ES" sz="2800" b="1" i="1" dirty="0" smtClean="0">
                <a:solidFill>
                  <a:schemeClr val="accent1"/>
                </a:solidFill>
                <a:latin typeface="+mj-lt"/>
              </a:rPr>
              <a:t>    </a:t>
            </a:r>
            <a:r>
              <a:rPr lang="es-ES" sz="2800" b="1" i="1" dirty="0" smtClean="0">
                <a:solidFill>
                  <a:schemeClr val="accent1"/>
                </a:solidFill>
                <a:latin typeface="+mj-lt"/>
              </a:rPr>
              <a:t>    </a:t>
            </a:r>
            <a:r>
              <a:rPr lang="es-ES" sz="2800" b="1" i="1" dirty="0" smtClean="0">
                <a:solidFill>
                  <a:schemeClr val="accent1"/>
                </a:solidFill>
                <a:latin typeface="+mj-lt"/>
              </a:rPr>
              <a:t> Oz</a:t>
            </a:r>
          </a:p>
          <a:p>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t/>
            </a:r>
            <a:br>
              <a:rPr lang="es-ES" dirty="0" smtClean="0"/>
            </a:br>
            <a:r>
              <a:rPr lang="es-ES" b="1" i="1" dirty="0" smtClean="0">
                <a:solidFill>
                  <a:schemeClr val="accent1"/>
                </a:solidFill>
                <a:latin typeface="Calibri" pitchFamily="34" charset="0"/>
              </a:rPr>
              <a:t>Memorias </a:t>
            </a:r>
            <a:r>
              <a:rPr lang="es-ES" b="1" i="1" dirty="0">
                <a:solidFill>
                  <a:schemeClr val="accent1"/>
                </a:solidFill>
                <a:latin typeface="Calibri" pitchFamily="34" charset="0"/>
              </a:rPr>
              <a:t>y </a:t>
            </a:r>
            <a:r>
              <a:rPr lang="es-ES" b="1" i="1" dirty="0" smtClean="0">
                <a:solidFill>
                  <a:schemeClr val="accent1"/>
                </a:solidFill>
                <a:latin typeface="Calibri" pitchFamily="34" charset="0"/>
              </a:rPr>
              <a:t>tipos</a:t>
            </a:r>
            <a:r>
              <a:rPr lang="es-ES" b="1" dirty="0"/>
              <a:t/>
            </a:r>
            <a:br>
              <a:rPr lang="es-ES" b="1" dirty="0"/>
            </a:br>
            <a:endParaRPr lang="es-ES" dirty="0"/>
          </a:p>
        </p:txBody>
      </p:sp>
      <p:sp>
        <p:nvSpPr>
          <p:cNvPr id="3" name="2 Marcador de contenido"/>
          <p:cNvSpPr>
            <a:spLocks noGrp="1"/>
          </p:cNvSpPr>
          <p:nvPr>
            <p:ph idx="1"/>
          </p:nvPr>
        </p:nvSpPr>
        <p:spPr>
          <a:xfrm>
            <a:off x="457200" y="1600201"/>
            <a:ext cx="8229600" cy="2400304"/>
          </a:xfrm>
        </p:spPr>
        <p:txBody>
          <a:bodyPr>
            <a:normAutofit fontScale="32500" lnSpcReduction="20000"/>
          </a:bodyPr>
          <a:lstStyle/>
          <a:p>
            <a:r>
              <a:rPr lang="es-ES" sz="7200" b="1" i="1" dirty="0" smtClean="0">
                <a:solidFill>
                  <a:schemeClr val="accent1"/>
                </a:solidFill>
                <a:latin typeface="+mj-lt"/>
              </a:rPr>
              <a:t>La memoria también llamada almacenamiento, se refiere clara mente a los componentes de una computadora.</a:t>
            </a:r>
          </a:p>
          <a:p>
            <a:endParaRPr lang="es-ES" sz="7200" b="1" i="1" dirty="0" smtClean="0">
              <a:solidFill>
                <a:schemeClr val="accent1"/>
              </a:solidFill>
              <a:latin typeface="+mj-lt"/>
            </a:endParaRPr>
          </a:p>
          <a:p>
            <a:r>
              <a:rPr lang="es-ES" sz="7200" b="1" i="1" dirty="0" smtClean="0">
                <a:solidFill>
                  <a:schemeClr val="accent1"/>
                </a:solidFill>
                <a:latin typeface="+mj-lt"/>
              </a:rPr>
              <a:t>Las memorias son dispositivos, que básicamente retiene datos informáticos mediante un  de tiempo disponibles.</a:t>
            </a:r>
          </a:p>
          <a:p>
            <a:endParaRPr lang="es-ES" dirty="0"/>
          </a:p>
        </p:txBody>
      </p:sp>
      <p:pic>
        <p:nvPicPr>
          <p:cNvPr id="4098" name="Picture 2" descr="memoria-rom"/>
          <p:cNvPicPr>
            <a:picLocks noChangeAspect="1" noChangeArrowheads="1"/>
          </p:cNvPicPr>
          <p:nvPr/>
        </p:nvPicPr>
        <p:blipFill>
          <a:blip r:embed="rId3"/>
          <a:srcRect/>
          <a:stretch>
            <a:fillRect/>
          </a:stretch>
        </p:blipFill>
        <p:spPr bwMode="auto">
          <a:xfrm>
            <a:off x="2500298" y="4714884"/>
            <a:ext cx="3643338" cy="178595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0"/>
            <a:ext cx="8229600" cy="1357298"/>
          </a:xfrm>
        </p:spPr>
        <p:txBody>
          <a:bodyPr>
            <a:normAutofit/>
          </a:bodyPr>
          <a:lstStyle/>
          <a:p>
            <a:pPr algn="ctr"/>
            <a:r>
              <a:rPr lang="es-ES" b="1" i="1" dirty="0" smtClean="0">
                <a:solidFill>
                  <a:schemeClr val="accent1"/>
                </a:solidFill>
              </a:rPr>
              <a:t>patentes</a:t>
            </a:r>
            <a:endParaRPr lang="es-ES" dirty="0">
              <a:solidFill>
                <a:schemeClr val="accent1"/>
              </a:solidFill>
            </a:endParaRPr>
          </a:p>
        </p:txBody>
      </p:sp>
      <p:sp>
        <p:nvSpPr>
          <p:cNvPr id="3" name="2 Marcador de contenido"/>
          <p:cNvSpPr>
            <a:spLocks noGrp="1"/>
          </p:cNvSpPr>
          <p:nvPr>
            <p:ph idx="1"/>
          </p:nvPr>
        </p:nvSpPr>
        <p:spPr>
          <a:xfrm>
            <a:off x="457200" y="1357298"/>
            <a:ext cx="8229600" cy="3000396"/>
          </a:xfrm>
        </p:spPr>
        <p:txBody>
          <a:bodyPr>
            <a:normAutofit/>
          </a:bodyPr>
          <a:lstStyle/>
          <a:p>
            <a:pPr>
              <a:buNone/>
            </a:pPr>
            <a:r>
              <a:rPr lang="es-ES" dirty="0" smtClean="0"/>
              <a:t>.</a:t>
            </a:r>
          </a:p>
          <a:p>
            <a:r>
              <a:rPr lang="es-ES" sz="2100" b="1" i="1" dirty="0" smtClean="0">
                <a:solidFill>
                  <a:schemeClr val="accent1"/>
                </a:solidFill>
                <a:latin typeface="+mj-lt"/>
              </a:rPr>
              <a:t>La patente es un derecho, otorgado por el Estado a un inventor o a su causa habiente “titular </a:t>
            </a:r>
            <a:r>
              <a:rPr lang="es-ES" sz="2100" b="1" i="1" dirty="0" err="1" smtClean="0">
                <a:solidFill>
                  <a:schemeClr val="accent1"/>
                </a:solidFill>
                <a:latin typeface="+mj-lt"/>
              </a:rPr>
              <a:t>secundarioc</a:t>
            </a:r>
            <a:r>
              <a:rPr lang="es-ES" sz="2100" b="1" i="1" dirty="0" smtClean="0">
                <a:solidFill>
                  <a:schemeClr val="accent1"/>
                </a:solidFill>
                <a:latin typeface="+mj-lt"/>
              </a:rPr>
              <a:t>”. </a:t>
            </a:r>
          </a:p>
          <a:p>
            <a:r>
              <a:rPr lang="es-ES" sz="2100" b="1" i="1" dirty="0" smtClean="0">
                <a:solidFill>
                  <a:schemeClr val="accent1"/>
                </a:solidFill>
                <a:latin typeface="+mj-lt"/>
              </a:rPr>
              <a:t>El titular de la patente es el único que puede hacer uso de la tecnología que reivindica en la patente o autorizar a terceros a implementarla bajo las condiciones que el titular fije.</a:t>
            </a:r>
          </a:p>
          <a:p>
            <a:r>
              <a:rPr lang="es-ES" sz="2100" b="1" i="1" dirty="0" smtClean="0">
                <a:solidFill>
                  <a:schemeClr val="accent1"/>
                </a:solidFill>
                <a:latin typeface="+mj-lt"/>
              </a:rPr>
              <a:t>Este derecho permite al titular de la patente impedir que terceros hagan uso de la tecnología patentada.</a:t>
            </a:r>
          </a:p>
          <a:p>
            <a:endParaRPr lang="es-ES" dirty="0"/>
          </a:p>
        </p:txBody>
      </p:sp>
      <p:pic>
        <p:nvPicPr>
          <p:cNvPr id="23553" name="Picture 1" descr="111"/>
          <p:cNvPicPr>
            <a:picLocks noChangeAspect="1" noChangeArrowheads="1"/>
          </p:cNvPicPr>
          <p:nvPr/>
        </p:nvPicPr>
        <p:blipFill>
          <a:blip r:embed="rId3"/>
          <a:srcRect/>
          <a:stretch>
            <a:fillRect/>
          </a:stretch>
        </p:blipFill>
        <p:spPr bwMode="auto">
          <a:xfrm>
            <a:off x="3000364" y="5000636"/>
            <a:ext cx="2463800" cy="1704974"/>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pPr algn="ctr"/>
            <a:r>
              <a:rPr lang="es-ES" b="1" i="1" dirty="0" smtClean="0">
                <a:solidFill>
                  <a:schemeClr val="accent1"/>
                </a:solidFill>
              </a:rPr>
              <a:t>Ingeniera de software</a:t>
            </a:r>
            <a:r>
              <a:rPr lang="es-ES" b="1" dirty="0" smtClean="0"/>
              <a:t/>
            </a:r>
            <a:br>
              <a:rPr lang="es-ES" b="1" dirty="0" smtClean="0"/>
            </a:br>
            <a:endParaRPr lang="es-ES" dirty="0"/>
          </a:p>
        </p:txBody>
      </p:sp>
      <p:sp>
        <p:nvSpPr>
          <p:cNvPr id="3" name="2 Marcador de contenido"/>
          <p:cNvSpPr>
            <a:spLocks noGrp="1"/>
          </p:cNvSpPr>
          <p:nvPr>
            <p:ph idx="1"/>
          </p:nvPr>
        </p:nvSpPr>
        <p:spPr>
          <a:xfrm>
            <a:off x="457200" y="1935480"/>
            <a:ext cx="8229600" cy="3208032"/>
          </a:xfrm>
        </p:spPr>
        <p:txBody>
          <a:bodyPr/>
          <a:lstStyle/>
          <a:p>
            <a:r>
              <a:rPr lang="es-ES" b="1" i="1" dirty="0" smtClean="0">
                <a:solidFill>
                  <a:schemeClr val="accent1"/>
                </a:solidFill>
                <a:latin typeface="+mj-lt"/>
              </a:rPr>
              <a:t>La Ingeniería del Software es una disciplina o área de la informática o ciencias de la computación, que ofrece método y técnicas para desarrollar y mantener software de calidad que resuelven problemas de todo tipo. Hoy día es cada vez mas frecuente la consideración de la Ingeniería del Software como un nueva área de la ingeniería.</a:t>
            </a:r>
          </a:p>
          <a:p>
            <a:endParaRPr lang="es-ES" dirty="0"/>
          </a:p>
        </p:txBody>
      </p:sp>
      <p:pic>
        <p:nvPicPr>
          <p:cNvPr id="29697" name="Picture 1" descr="ANd9GcSnRHoZ6YTTqvy7rkXUgYEfBiuiBIQOTLdZgSoVAc8-WQ2y9ls4ug"/>
          <p:cNvPicPr>
            <a:picLocks noChangeAspect="1" noChangeArrowheads="1"/>
          </p:cNvPicPr>
          <p:nvPr/>
        </p:nvPicPr>
        <p:blipFill>
          <a:blip r:embed="rId3"/>
          <a:srcRect/>
          <a:stretch>
            <a:fillRect/>
          </a:stretch>
        </p:blipFill>
        <p:spPr bwMode="auto">
          <a:xfrm>
            <a:off x="2857488" y="4857760"/>
            <a:ext cx="2857500" cy="200024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pPr algn="ctr"/>
            <a:r>
              <a:rPr lang="es-ES" b="1" i="1" dirty="0" smtClean="0"/>
              <a:t/>
            </a:r>
            <a:br>
              <a:rPr lang="es-ES" b="1" i="1" dirty="0" smtClean="0"/>
            </a:br>
            <a:r>
              <a:rPr lang="es-ES" b="1" i="1" dirty="0" smtClean="0">
                <a:solidFill>
                  <a:schemeClr val="accent1"/>
                </a:solidFill>
              </a:rPr>
              <a:t>Ciclo de Vida del Software</a:t>
            </a:r>
            <a:r>
              <a:rPr lang="es-ES" dirty="0" smtClean="0"/>
              <a:t/>
            </a:r>
            <a:br>
              <a:rPr lang="es-ES" dirty="0" smtClean="0"/>
            </a:br>
            <a:endParaRPr lang="es-ES" dirty="0"/>
          </a:p>
        </p:txBody>
      </p:sp>
      <p:sp>
        <p:nvSpPr>
          <p:cNvPr id="3" name="2 Marcador de contenido"/>
          <p:cNvSpPr>
            <a:spLocks noGrp="1"/>
          </p:cNvSpPr>
          <p:nvPr>
            <p:ph idx="1"/>
          </p:nvPr>
        </p:nvSpPr>
        <p:spPr>
          <a:xfrm>
            <a:off x="357158" y="1214422"/>
            <a:ext cx="8229600" cy="2279338"/>
          </a:xfrm>
        </p:spPr>
        <p:txBody>
          <a:bodyPr>
            <a:normAutofit fontScale="92500" lnSpcReduction="10000"/>
          </a:bodyPr>
          <a:lstStyle/>
          <a:p>
            <a:pPr>
              <a:buNone/>
            </a:pPr>
            <a:endParaRPr lang="es-ES" dirty="0" smtClean="0"/>
          </a:p>
          <a:p>
            <a:r>
              <a:rPr lang="es-ES" sz="2400" b="1" dirty="0" smtClean="0">
                <a:solidFill>
                  <a:schemeClr val="accent1"/>
                </a:solidFill>
                <a:latin typeface="+mj-lt"/>
              </a:rPr>
              <a:t>Ciclo de Vida del Software</a:t>
            </a:r>
          </a:p>
          <a:p>
            <a:r>
              <a:rPr lang="es-ES" sz="2400" b="1" dirty="0" smtClean="0">
                <a:solidFill>
                  <a:schemeClr val="accent1"/>
                </a:solidFill>
                <a:latin typeface="+mj-lt"/>
              </a:rPr>
              <a:t>Un modelo de ciclo de vida define el estado de las fases a través de las cuales se mueve un proyecto de desarrollo de software.</a:t>
            </a:r>
          </a:p>
          <a:p>
            <a:r>
              <a:rPr lang="es-ES" sz="2400" b="1" dirty="0" smtClean="0">
                <a:solidFill>
                  <a:schemeClr val="accent1"/>
                </a:solidFill>
                <a:latin typeface="+mj-lt"/>
              </a:rPr>
              <a:t>El primer ciclo de vida del software, "Cascada", fue definido por </a:t>
            </a:r>
            <a:r>
              <a:rPr lang="es-ES" sz="2400" b="1" dirty="0" err="1" smtClean="0">
                <a:solidFill>
                  <a:schemeClr val="accent1"/>
                </a:solidFill>
                <a:latin typeface="+mj-lt"/>
              </a:rPr>
              <a:t>Winston</a:t>
            </a:r>
            <a:r>
              <a:rPr lang="es-ES" sz="2400" b="1" dirty="0" smtClean="0">
                <a:solidFill>
                  <a:schemeClr val="accent1"/>
                </a:solidFill>
                <a:latin typeface="+mj-lt"/>
              </a:rPr>
              <a:t> </a:t>
            </a:r>
            <a:r>
              <a:rPr lang="es-ES" sz="2400" b="1" dirty="0" err="1" smtClean="0">
                <a:solidFill>
                  <a:schemeClr val="accent1"/>
                </a:solidFill>
                <a:latin typeface="+mj-lt"/>
              </a:rPr>
              <a:t>Royce</a:t>
            </a:r>
            <a:r>
              <a:rPr lang="es-ES" sz="2400" b="1" dirty="0" smtClean="0">
                <a:solidFill>
                  <a:schemeClr val="accent1"/>
                </a:solidFill>
                <a:latin typeface="+mj-lt"/>
              </a:rPr>
              <a:t> a fines del 70.</a:t>
            </a:r>
          </a:p>
          <a:p>
            <a:endParaRPr lang="es-ES" dirty="0"/>
          </a:p>
        </p:txBody>
      </p:sp>
      <p:pic>
        <p:nvPicPr>
          <p:cNvPr id="28673" name="Picture 1" descr="ANd9GcRTFNk46Cq9A_LDwiQOstzPd1nEW7-Xvuk3gVzZO5GkN6IHKnULew"/>
          <p:cNvPicPr>
            <a:picLocks noChangeAspect="1" noChangeArrowheads="1"/>
          </p:cNvPicPr>
          <p:nvPr/>
        </p:nvPicPr>
        <p:blipFill>
          <a:blip r:embed="rId3"/>
          <a:srcRect/>
          <a:stretch>
            <a:fillRect/>
          </a:stretch>
        </p:blipFill>
        <p:spPr bwMode="auto">
          <a:xfrm>
            <a:off x="3428992" y="4857760"/>
            <a:ext cx="2495550" cy="200024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r>
              <a:rPr lang="es-ES" dirty="0" smtClean="0"/>
              <a:t> </a:t>
            </a:r>
            <a:br>
              <a:rPr lang="es-ES" dirty="0" smtClean="0"/>
            </a:br>
            <a:r>
              <a:rPr lang="es-ES" dirty="0" smtClean="0"/>
              <a:t>     </a:t>
            </a:r>
            <a:r>
              <a:rPr lang="es-ES" b="1" i="1" dirty="0" smtClean="0">
                <a:solidFill>
                  <a:schemeClr val="accent1"/>
                </a:solidFill>
              </a:rPr>
              <a:t>metodologías de desarrollo</a:t>
            </a:r>
            <a:r>
              <a:rPr lang="es-ES" b="1" dirty="0" smtClean="0"/>
              <a:t/>
            </a:r>
            <a:br>
              <a:rPr lang="es-ES" b="1" dirty="0" smtClean="0"/>
            </a:br>
            <a:endParaRPr lang="es-ES" dirty="0"/>
          </a:p>
        </p:txBody>
      </p:sp>
      <p:sp>
        <p:nvSpPr>
          <p:cNvPr id="3" name="2 Marcador de contenido"/>
          <p:cNvSpPr>
            <a:spLocks noGrp="1"/>
          </p:cNvSpPr>
          <p:nvPr>
            <p:ph idx="1"/>
          </p:nvPr>
        </p:nvSpPr>
        <p:spPr>
          <a:xfrm>
            <a:off x="457200" y="1935480"/>
            <a:ext cx="8229600" cy="3065156"/>
          </a:xfrm>
        </p:spPr>
        <p:txBody>
          <a:bodyPr>
            <a:normAutofit fontScale="92500" lnSpcReduction="20000"/>
          </a:bodyPr>
          <a:lstStyle/>
          <a:p>
            <a:r>
              <a:rPr lang="es-ES" b="1" i="1" dirty="0" smtClean="0">
                <a:solidFill>
                  <a:schemeClr val="accent1"/>
                </a:solidFill>
                <a:latin typeface="+mj-lt"/>
              </a:rPr>
              <a:t>Las Metodologías de Desarrollo de Software surgieron ante la necesidad</a:t>
            </a:r>
            <a:br>
              <a:rPr lang="es-ES" b="1" i="1" dirty="0" smtClean="0">
                <a:solidFill>
                  <a:schemeClr val="accent1"/>
                </a:solidFill>
                <a:latin typeface="+mj-lt"/>
              </a:rPr>
            </a:br>
            <a:r>
              <a:rPr lang="es-ES" b="1" i="1" dirty="0" smtClean="0">
                <a:solidFill>
                  <a:schemeClr val="accent1"/>
                </a:solidFill>
                <a:latin typeface="+mj-lt"/>
              </a:rPr>
              <a:t>de utilizar una  nueva serie de procedimientos, técnicas, herramientas y soporte documental a la hora de desarrollar un  software.</a:t>
            </a:r>
            <a:br>
              <a:rPr lang="es-ES" b="1" i="1" dirty="0" smtClean="0">
                <a:solidFill>
                  <a:schemeClr val="accent1"/>
                </a:solidFill>
                <a:latin typeface="+mj-lt"/>
              </a:rPr>
            </a:br>
            <a:r>
              <a:rPr lang="es-ES" b="1" i="1" dirty="0" smtClean="0">
                <a:solidFill>
                  <a:schemeClr val="accent1"/>
                </a:solidFill>
                <a:latin typeface="+mj-lt"/>
              </a:rPr>
              <a:t> </a:t>
            </a:r>
          </a:p>
          <a:p>
            <a:r>
              <a:rPr lang="es-ES" b="1" i="1" dirty="0" smtClean="0">
                <a:solidFill>
                  <a:schemeClr val="accent1"/>
                </a:solidFill>
                <a:latin typeface="+mj-lt"/>
              </a:rPr>
              <a:t>Dichas metodologías pretenden guiar a los desarrolladores al crear un</a:t>
            </a:r>
            <a:br>
              <a:rPr lang="es-ES" b="1" i="1" dirty="0" smtClean="0">
                <a:solidFill>
                  <a:schemeClr val="accent1"/>
                </a:solidFill>
                <a:latin typeface="+mj-lt"/>
              </a:rPr>
            </a:br>
            <a:r>
              <a:rPr lang="es-ES" b="1" i="1" dirty="0" smtClean="0">
                <a:solidFill>
                  <a:schemeClr val="accent1"/>
                </a:solidFill>
                <a:latin typeface="+mj-lt"/>
              </a:rPr>
              <a:t>nuevo software. </a:t>
            </a:r>
            <a:endParaRPr lang="es-ES" b="1" i="1" dirty="0">
              <a:solidFill>
                <a:schemeClr val="accent1"/>
              </a:solidFill>
              <a:latin typeface="+mj-lt"/>
            </a:endParaRPr>
          </a:p>
        </p:txBody>
      </p:sp>
      <p:pic>
        <p:nvPicPr>
          <p:cNvPr id="59394" name="Picture 2" descr="ANd9GcSXoEBXobXhOFgORi7c7h1OeODZs77o_s9UUrNgXTTg0HBWCQyJUQ"/>
          <p:cNvPicPr>
            <a:picLocks noChangeAspect="1" noChangeArrowheads="1"/>
          </p:cNvPicPr>
          <p:nvPr/>
        </p:nvPicPr>
        <p:blipFill>
          <a:blip r:embed="rId3"/>
          <a:srcRect/>
          <a:stretch>
            <a:fillRect/>
          </a:stretch>
        </p:blipFill>
        <p:spPr bwMode="auto">
          <a:xfrm>
            <a:off x="3071802" y="5214950"/>
            <a:ext cx="2495550" cy="164305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224714"/>
          </a:xfrm>
        </p:spPr>
        <p:txBody>
          <a:bodyPr>
            <a:normAutofit fontScale="90000"/>
          </a:bodyPr>
          <a:lstStyle/>
          <a:p>
            <a:pPr algn="ctr"/>
            <a:r>
              <a:rPr lang="es-ES" b="1" i="1" dirty="0" smtClean="0">
                <a:solidFill>
                  <a:schemeClr val="accent1"/>
                </a:solidFill>
              </a:rPr>
              <a:t>sistema de archivos</a:t>
            </a:r>
            <a:r>
              <a:rPr lang="es-ES" b="1" dirty="0" smtClean="0"/>
              <a:t/>
            </a:r>
            <a:br>
              <a:rPr lang="es-ES" b="1" dirty="0" smtClean="0"/>
            </a:br>
            <a:endParaRPr lang="es-ES" dirty="0"/>
          </a:p>
        </p:txBody>
      </p:sp>
      <p:sp>
        <p:nvSpPr>
          <p:cNvPr id="3" name="2 Marcador de contenido"/>
          <p:cNvSpPr>
            <a:spLocks noGrp="1"/>
          </p:cNvSpPr>
          <p:nvPr>
            <p:ph idx="1"/>
          </p:nvPr>
        </p:nvSpPr>
        <p:spPr>
          <a:xfrm>
            <a:off x="500034" y="1428736"/>
            <a:ext cx="8229600" cy="3500462"/>
          </a:xfrm>
        </p:spPr>
        <p:txBody>
          <a:bodyPr>
            <a:normAutofit/>
          </a:bodyPr>
          <a:lstStyle/>
          <a:p>
            <a:r>
              <a:rPr lang="es-ES" b="1" i="1" dirty="0" smtClean="0">
                <a:solidFill>
                  <a:schemeClr val="accent1"/>
                </a:solidFill>
                <a:latin typeface="+mj-lt"/>
              </a:rPr>
              <a:t>Un sistema de archivos son los métodos y estructuras de datos que deben utilizar un  sistema operativo  para seguir la pista de es decir, es la manera en la que se organizan los archivos en el disco.</a:t>
            </a:r>
          </a:p>
          <a:p>
            <a:endParaRPr lang="es-ES" b="1" i="1" dirty="0" smtClean="0">
              <a:solidFill>
                <a:schemeClr val="accent1"/>
              </a:solidFill>
              <a:latin typeface="+mj-lt"/>
            </a:endParaRPr>
          </a:p>
          <a:p>
            <a:r>
              <a:rPr lang="es-ES" b="1" i="1" dirty="0" smtClean="0">
                <a:solidFill>
                  <a:schemeClr val="accent1"/>
                </a:solidFill>
                <a:latin typeface="+mj-lt"/>
              </a:rPr>
              <a:t> El término también es utilizado para referirse a una partición o disco que se está utilizando para el almacenamiento. </a:t>
            </a:r>
            <a:endParaRPr lang="es-ES" b="1" i="1" dirty="0">
              <a:solidFill>
                <a:schemeClr val="accent1"/>
              </a:solidFill>
              <a:latin typeface="+mj-lt"/>
            </a:endParaRPr>
          </a:p>
        </p:txBody>
      </p:sp>
      <p:pic>
        <p:nvPicPr>
          <p:cNvPr id="60418" name="Picture 2" descr="ANd9GcQAA9yfd_IuwXSLc20_RmnUsAdqm3TsnZAgjKYedWzq55wQQ6dW"/>
          <p:cNvPicPr>
            <a:picLocks noChangeAspect="1" noChangeArrowheads="1"/>
          </p:cNvPicPr>
          <p:nvPr/>
        </p:nvPicPr>
        <p:blipFill>
          <a:blip r:embed="rId3"/>
          <a:srcRect/>
          <a:stretch>
            <a:fillRect/>
          </a:stretch>
        </p:blipFill>
        <p:spPr bwMode="auto">
          <a:xfrm>
            <a:off x="3286116" y="5072074"/>
            <a:ext cx="2971800" cy="1673226"/>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857232"/>
            <a:ext cx="8229600" cy="1071570"/>
          </a:xfrm>
        </p:spPr>
        <p:txBody>
          <a:bodyPr>
            <a:normAutofit fontScale="90000"/>
          </a:bodyPr>
          <a:lstStyle/>
          <a:p>
            <a:pPr algn="ctr"/>
            <a:r>
              <a:rPr lang="es-ES" b="1" i="1" dirty="0" smtClean="0">
                <a:solidFill>
                  <a:schemeClr val="accent1"/>
                </a:solidFill>
              </a:rPr>
              <a:t>Ensayo </a:t>
            </a:r>
            <a:r>
              <a:rPr lang="es-ES" dirty="0" smtClean="0"/>
              <a:t/>
            </a:r>
            <a:br>
              <a:rPr lang="es-ES" dirty="0" smtClean="0"/>
            </a:br>
            <a:endParaRPr lang="es-ES" dirty="0"/>
          </a:p>
        </p:txBody>
      </p:sp>
      <p:sp>
        <p:nvSpPr>
          <p:cNvPr id="3" name="2 Marcador de contenido"/>
          <p:cNvSpPr>
            <a:spLocks noGrp="1"/>
          </p:cNvSpPr>
          <p:nvPr>
            <p:ph idx="1"/>
          </p:nvPr>
        </p:nvSpPr>
        <p:spPr/>
        <p:txBody>
          <a:bodyPr>
            <a:noAutofit/>
          </a:bodyPr>
          <a:lstStyle/>
          <a:p>
            <a:r>
              <a:rPr lang="es-ES" sz="1800" b="1" i="1" dirty="0" smtClean="0">
                <a:solidFill>
                  <a:schemeClr val="accent1"/>
                </a:solidFill>
                <a:latin typeface="+mj-lt"/>
              </a:rPr>
              <a:t>MICHEL CAR NIEBLES MARRIAGA </a:t>
            </a: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r>
              <a:rPr lang="es-ES" sz="1800" b="1" i="1" dirty="0" smtClean="0">
                <a:solidFill>
                  <a:schemeClr val="accent1"/>
                </a:solidFill>
                <a:latin typeface="+mj-lt"/>
              </a:rPr>
              <a:t>I SEMESTRES DE TECNOLOGIA EN SISTEMA </a:t>
            </a: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endParaRPr lang="es-ES" sz="1800" b="1" i="1" dirty="0" smtClean="0">
              <a:solidFill>
                <a:schemeClr val="accent1"/>
              </a:solidFill>
              <a:latin typeface="+mj-lt"/>
            </a:endParaRPr>
          </a:p>
          <a:p>
            <a:r>
              <a:rPr lang="es-ES" sz="1800" b="1" i="1" dirty="0" smtClean="0">
                <a:solidFill>
                  <a:schemeClr val="accent1"/>
                </a:solidFill>
                <a:latin typeface="+mj-lt"/>
              </a:rPr>
              <a:t>CORPORACION UNIVECITARIA DE SALA MANCA  </a:t>
            </a:r>
            <a:endParaRPr lang="es-ES" sz="1800" b="1" i="1" dirty="0">
              <a:solidFill>
                <a:schemeClr val="accent1"/>
              </a:solidFill>
              <a:latin typeface="+mj-lt"/>
            </a:endParaRPr>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57166"/>
            <a:ext cx="8229600" cy="4000528"/>
          </a:xfrm>
        </p:spPr>
        <p:txBody>
          <a:bodyPr>
            <a:normAutofit/>
          </a:bodyPr>
          <a:lstStyle/>
          <a:p>
            <a:r>
              <a:rPr lang="es-ES" dirty="0" smtClean="0"/>
              <a:t> </a:t>
            </a:r>
            <a:r>
              <a:rPr lang="es-ES" dirty="0" smtClean="0">
                <a:solidFill>
                  <a:schemeClr val="accent1"/>
                </a:solidFill>
              </a:rPr>
              <a:t>MUCHAS  GRACIAS </a:t>
            </a:r>
            <a:br>
              <a:rPr lang="es-ES" dirty="0" smtClean="0">
                <a:solidFill>
                  <a:schemeClr val="accent1"/>
                </a:solidFill>
              </a:rPr>
            </a:br>
            <a:r>
              <a:rPr lang="es-ES" dirty="0" smtClean="0">
                <a:solidFill>
                  <a:schemeClr val="accent1"/>
                </a:solidFill>
              </a:rPr>
              <a:t>PROFESOR MAICOL POR LA OPROTUNIDAD. </a:t>
            </a:r>
            <a:endParaRPr lang="es-ES" dirty="0">
              <a:solidFill>
                <a:schemeClr val="accent1"/>
              </a:solidFill>
            </a:endParaRPr>
          </a:p>
        </p:txBody>
      </p:sp>
      <p:sp>
        <p:nvSpPr>
          <p:cNvPr id="3" name="2 Marcador de contenido"/>
          <p:cNvSpPr>
            <a:spLocks noGrp="1"/>
          </p:cNvSpPr>
          <p:nvPr>
            <p:ph idx="1"/>
          </p:nvPr>
        </p:nvSpPr>
        <p:spPr>
          <a:xfrm>
            <a:off x="428596" y="5286388"/>
            <a:ext cx="2500330" cy="214314"/>
          </a:xfrm>
        </p:spPr>
        <p:txBody>
          <a:bodyPr>
            <a:normAutofit fontScale="40000" lnSpcReduction="20000"/>
          </a:bodyPr>
          <a:lstStyle/>
          <a:p>
            <a:pPr algn="r">
              <a:buNone/>
            </a:pPr>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857356" y="642918"/>
            <a:ext cx="5443518" cy="1143000"/>
          </a:xfrm>
        </p:spPr>
        <p:txBody>
          <a:bodyPr>
            <a:normAutofit fontScale="90000"/>
          </a:bodyPr>
          <a:lstStyle/>
          <a:p>
            <a:pPr algn="ctr"/>
            <a:r>
              <a:rPr lang="es-ES" dirty="0" smtClean="0"/>
              <a:t/>
            </a:r>
            <a:br>
              <a:rPr lang="es-ES" dirty="0" smtClean="0"/>
            </a:br>
            <a:r>
              <a:rPr lang="es-ES" b="1" i="1" dirty="0" smtClean="0">
                <a:solidFill>
                  <a:schemeClr val="accent1"/>
                </a:solidFill>
              </a:rPr>
              <a:t>Memoria ROM</a:t>
            </a:r>
            <a:r>
              <a:rPr lang="es-ES" dirty="0"/>
              <a:t/>
            </a:r>
            <a:br>
              <a:rPr lang="es-ES" dirty="0"/>
            </a:br>
            <a:endParaRPr lang="es-ES" dirty="0"/>
          </a:p>
        </p:txBody>
      </p:sp>
      <p:sp>
        <p:nvSpPr>
          <p:cNvPr id="3" name="2 Marcador de contenido"/>
          <p:cNvSpPr>
            <a:spLocks noGrp="1"/>
          </p:cNvSpPr>
          <p:nvPr>
            <p:ph idx="1"/>
          </p:nvPr>
        </p:nvSpPr>
        <p:spPr>
          <a:xfrm>
            <a:off x="457200" y="1600201"/>
            <a:ext cx="8229600" cy="2614618"/>
          </a:xfrm>
        </p:spPr>
        <p:txBody>
          <a:bodyPr>
            <a:normAutofit/>
          </a:bodyPr>
          <a:lstStyle/>
          <a:p>
            <a:r>
              <a:rPr lang="es-ES" b="1" i="1" dirty="0" smtClean="0">
                <a:solidFill>
                  <a:schemeClr val="accent1"/>
                </a:solidFill>
                <a:latin typeface="+mj-lt"/>
              </a:rPr>
              <a:t>La memoria Ron también conocida como firmware, es un mas que todo un circuito integrado programado con unos datos específicos cuando es fabricado. </a:t>
            </a:r>
          </a:p>
          <a:p>
            <a:r>
              <a:rPr lang="es-ES" b="1" i="1" dirty="0" smtClean="0">
                <a:solidFill>
                  <a:schemeClr val="accent1"/>
                </a:solidFill>
                <a:latin typeface="+mj-lt"/>
              </a:rPr>
              <a:t>Los chips de  las características ROM no solo se usan en órdenes sino en muchos otros componentes electrónicos también. </a:t>
            </a:r>
          </a:p>
          <a:p>
            <a:pPr>
              <a:buNone/>
            </a:pPr>
            <a:endParaRPr lang="es-ES" dirty="0"/>
          </a:p>
        </p:txBody>
      </p:sp>
      <p:pic>
        <p:nvPicPr>
          <p:cNvPr id="5122" name="Picture 2" descr="vvvv"/>
          <p:cNvPicPr>
            <a:picLocks noChangeAspect="1" noChangeArrowheads="1"/>
          </p:cNvPicPr>
          <p:nvPr/>
        </p:nvPicPr>
        <p:blipFill>
          <a:blip r:embed="rId3"/>
          <a:srcRect/>
          <a:stretch>
            <a:fillRect/>
          </a:stretch>
        </p:blipFill>
        <p:spPr bwMode="auto">
          <a:xfrm>
            <a:off x="3071802" y="5286388"/>
            <a:ext cx="2714644" cy="1296988"/>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1071570"/>
          </a:xfrm>
        </p:spPr>
        <p:txBody>
          <a:bodyPr/>
          <a:lstStyle/>
          <a:p>
            <a:pPr algn="ctr"/>
            <a:r>
              <a:rPr lang="es-ES" b="1" i="1" dirty="0" smtClean="0">
                <a:solidFill>
                  <a:schemeClr val="accent1"/>
                </a:solidFill>
              </a:rPr>
              <a:t>Memoria RAM</a:t>
            </a:r>
            <a:endParaRPr lang="es-ES" b="1" i="1" dirty="0">
              <a:solidFill>
                <a:schemeClr val="accent1"/>
              </a:solidFill>
            </a:endParaRPr>
          </a:p>
        </p:txBody>
      </p:sp>
      <p:sp>
        <p:nvSpPr>
          <p:cNvPr id="3" name="2 Marcador de contenido"/>
          <p:cNvSpPr>
            <a:spLocks noGrp="1"/>
          </p:cNvSpPr>
          <p:nvPr>
            <p:ph idx="1"/>
          </p:nvPr>
        </p:nvSpPr>
        <p:spPr>
          <a:xfrm>
            <a:off x="457200" y="1935480"/>
            <a:ext cx="8229600" cy="2993718"/>
          </a:xfrm>
        </p:spPr>
        <p:txBody>
          <a:bodyPr>
            <a:noAutofit/>
          </a:bodyPr>
          <a:lstStyle/>
          <a:p>
            <a:r>
              <a:rPr lang="es-ES" sz="2000" b="1" i="1" dirty="0" smtClean="0">
                <a:solidFill>
                  <a:schemeClr val="accent1"/>
                </a:solidFill>
                <a:latin typeface="+mj-lt"/>
              </a:rPr>
              <a:t>Son memorias de aseso alternativo, es donde el computador guarda todos los datos. </a:t>
            </a:r>
          </a:p>
          <a:p>
            <a:endParaRPr lang="es-ES" sz="2000" b="1" i="1" dirty="0" smtClean="0">
              <a:solidFill>
                <a:schemeClr val="accent1"/>
              </a:solidFill>
              <a:latin typeface="+mj-lt"/>
            </a:endParaRPr>
          </a:p>
          <a:p>
            <a:r>
              <a:rPr lang="es-ES" sz="2000" b="1" i="1" dirty="0" smtClean="0">
                <a:solidFill>
                  <a:schemeClr val="accent1"/>
                </a:solidFill>
                <a:latin typeface="+mj-lt"/>
              </a:rPr>
              <a:t>Que el usuario dese Hasta que ella ya no pueda almacenar Se denominan "de acceso aleatorio" porque se puede leer o escribir en una posición de memoria con un tiempo de espera igual para cualquier posición, no siendo necesario seguir un orden para acceder a la información de la manera más rápida posible.</a:t>
            </a:r>
          </a:p>
        </p:txBody>
      </p:sp>
      <p:pic>
        <p:nvPicPr>
          <p:cNvPr id="20482" name="Picture 2" descr="ANd9GcRzEECkbsp11Nrs2xYdb2SpD17Ul0elR4jJsAVxP7D5SH42uRZ4"/>
          <p:cNvPicPr>
            <a:picLocks noChangeAspect="1" noChangeArrowheads="1"/>
          </p:cNvPicPr>
          <p:nvPr/>
        </p:nvPicPr>
        <p:blipFill>
          <a:blip r:embed="rId3"/>
          <a:srcRect/>
          <a:stretch>
            <a:fillRect/>
          </a:stretch>
        </p:blipFill>
        <p:spPr bwMode="auto">
          <a:xfrm>
            <a:off x="3000364" y="5000636"/>
            <a:ext cx="2641600" cy="173355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642918"/>
            <a:ext cx="8229600" cy="1214446"/>
          </a:xfrm>
        </p:spPr>
        <p:txBody>
          <a:bodyPr>
            <a:noAutofit/>
          </a:bodyPr>
          <a:lstStyle/>
          <a:p>
            <a:pPr algn="ct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dirty="0" smtClean="0">
                <a:latin typeface="Arial" pitchFamily="34" charset="0"/>
                <a:cs typeface="Arial" pitchFamily="34" charset="0"/>
              </a:rPr>
              <a:t/>
            </a:r>
            <a:br>
              <a:rPr lang="es-ES" sz="4400" dirty="0" smtClean="0">
                <a:latin typeface="Arial" pitchFamily="34" charset="0"/>
                <a:cs typeface="Arial" pitchFamily="34" charset="0"/>
              </a:rPr>
            </a:br>
            <a:r>
              <a:rPr lang="es-ES" sz="4400" b="1" i="1" dirty="0" smtClean="0">
                <a:solidFill>
                  <a:schemeClr val="accent1"/>
                </a:solidFill>
                <a:latin typeface="Calibri" pitchFamily="34" charset="0"/>
              </a:rPr>
              <a:t>Memoria cache</a:t>
            </a:r>
            <a:r>
              <a:rPr lang="es-ES" sz="4400" dirty="0" smtClean="0"/>
              <a:t/>
            </a:r>
            <a:br>
              <a:rPr lang="es-ES" sz="4400" dirty="0" smtClean="0"/>
            </a:br>
            <a:endParaRPr lang="es-ES" sz="4400" dirty="0">
              <a:latin typeface="Arial" pitchFamily="34" charset="0"/>
              <a:cs typeface="Arial" pitchFamily="34" charset="0"/>
            </a:endParaRPr>
          </a:p>
        </p:txBody>
      </p:sp>
      <p:sp>
        <p:nvSpPr>
          <p:cNvPr id="3" name="2 Marcador de contenido"/>
          <p:cNvSpPr>
            <a:spLocks noGrp="1"/>
          </p:cNvSpPr>
          <p:nvPr>
            <p:ph idx="1"/>
          </p:nvPr>
        </p:nvSpPr>
        <p:spPr>
          <a:xfrm>
            <a:off x="457200" y="1500174"/>
            <a:ext cx="8229600" cy="1428760"/>
          </a:xfrm>
        </p:spPr>
        <p:txBody>
          <a:bodyPr>
            <a:noAutofit/>
          </a:bodyPr>
          <a:lstStyle/>
          <a:p>
            <a:r>
              <a:rPr lang="es-ES" sz="2000" b="1" i="1" dirty="0" smtClean="0">
                <a:solidFill>
                  <a:schemeClr val="accent1"/>
                </a:solidFill>
                <a:latin typeface="+mj-lt"/>
              </a:rPr>
              <a:t>Su función básica mente de la memoria caché es igual a la memoria principal.  Sin embargo, físicamente en la computadora es un componente distinto.</a:t>
            </a:r>
          </a:p>
          <a:p>
            <a:r>
              <a:rPr lang="es-ES" sz="2000" b="1" i="1" dirty="0" smtClean="0">
                <a:solidFill>
                  <a:schemeClr val="accent1"/>
                </a:solidFill>
                <a:latin typeface="+mj-lt"/>
              </a:rPr>
              <a:t> Cuando el procesador lee los datos  y las almacenas en la memoria principal, los datos también se almacenan en la memoria caché. </a:t>
            </a:r>
          </a:p>
          <a:p>
            <a:pPr>
              <a:buNone/>
            </a:pPr>
            <a:endParaRPr lang="es-ES" sz="2000" b="1" i="1" dirty="0" smtClean="0">
              <a:solidFill>
                <a:schemeClr val="accent1"/>
              </a:solidFill>
              <a:latin typeface="+mj-lt"/>
            </a:endParaRPr>
          </a:p>
          <a:p>
            <a:r>
              <a:rPr lang="es-ES" sz="2000" b="1" i="1" dirty="0" smtClean="0">
                <a:solidFill>
                  <a:schemeClr val="accent1"/>
                </a:solidFill>
                <a:latin typeface="+mj-lt"/>
              </a:rPr>
              <a:t>SE puede definir como una memoria rápida y pequeña, situada entre la memoria principal y el procesador.</a:t>
            </a:r>
            <a:endParaRPr lang="es-ES" sz="2000" b="1" i="1" dirty="0">
              <a:solidFill>
                <a:schemeClr val="accent1"/>
              </a:solidFill>
              <a:latin typeface="+mj-lt"/>
            </a:endParaRPr>
          </a:p>
        </p:txBody>
      </p:sp>
      <p:pic>
        <p:nvPicPr>
          <p:cNvPr id="6146" name="Picture 2" descr="ANd9GcTzpa49h9I0oCifk8lYpTKU5oykgkXaauMnQ5EbLYSzLsTdKqv75A"/>
          <p:cNvPicPr>
            <a:picLocks noChangeAspect="1" noChangeArrowheads="1"/>
          </p:cNvPicPr>
          <p:nvPr/>
        </p:nvPicPr>
        <p:blipFill>
          <a:blip r:embed="rId3"/>
          <a:srcRect/>
          <a:stretch>
            <a:fillRect/>
          </a:stretch>
        </p:blipFill>
        <p:spPr bwMode="auto">
          <a:xfrm>
            <a:off x="2928926" y="4929198"/>
            <a:ext cx="2762250" cy="1657350"/>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14290"/>
            <a:ext cx="8229600" cy="928694"/>
          </a:xfrm>
        </p:spPr>
        <p:txBody>
          <a:bodyPr>
            <a:normAutofit/>
          </a:bodyPr>
          <a:lstStyle/>
          <a:p>
            <a:pPr algn="ctr"/>
            <a:r>
              <a:rPr lang="es-ES" sz="4400" b="1" i="1" dirty="0" smtClean="0">
                <a:solidFill>
                  <a:schemeClr val="accent1"/>
                </a:solidFill>
              </a:rPr>
              <a:t>Memoria virtual</a:t>
            </a:r>
            <a:endParaRPr lang="es-ES" sz="4400" b="1" i="1" dirty="0">
              <a:solidFill>
                <a:schemeClr val="accent1"/>
              </a:solidFill>
            </a:endParaRPr>
          </a:p>
        </p:txBody>
      </p:sp>
      <p:sp>
        <p:nvSpPr>
          <p:cNvPr id="3" name="2 Marcador de contenido"/>
          <p:cNvSpPr>
            <a:spLocks noGrp="1"/>
          </p:cNvSpPr>
          <p:nvPr>
            <p:ph idx="1"/>
          </p:nvPr>
        </p:nvSpPr>
        <p:spPr>
          <a:xfrm>
            <a:off x="457200" y="1935480"/>
            <a:ext cx="8229600" cy="1993586"/>
          </a:xfrm>
        </p:spPr>
        <p:txBody>
          <a:bodyPr>
            <a:normAutofit fontScale="62500" lnSpcReduction="20000"/>
          </a:bodyPr>
          <a:lstStyle/>
          <a:p>
            <a:r>
              <a:rPr lang="es-ES" dirty="0" smtClean="0"/>
              <a:t> </a:t>
            </a:r>
            <a:r>
              <a:rPr lang="es-ES" sz="3100" b="1" i="1" dirty="0" smtClean="0">
                <a:solidFill>
                  <a:schemeClr val="accent1"/>
                </a:solidFill>
                <a:latin typeface="+mj-lt"/>
              </a:rPr>
              <a:t> La memoria virtual es una técnica que permite ejecutar procesos que no caben totalmente en memoria RAM.</a:t>
            </a:r>
          </a:p>
          <a:p>
            <a:endParaRPr lang="es-ES" sz="3100" b="1" i="1" dirty="0" smtClean="0">
              <a:solidFill>
                <a:schemeClr val="accent1"/>
              </a:solidFill>
              <a:latin typeface="+mj-lt"/>
            </a:endParaRPr>
          </a:p>
          <a:p>
            <a:r>
              <a:rPr lang="es-ES" sz="3100" b="1" i="1" dirty="0" smtClean="0">
                <a:solidFill>
                  <a:schemeClr val="accent1"/>
                </a:solidFill>
                <a:latin typeface="+mj-lt"/>
              </a:rPr>
              <a:t> Además, la memoria virtual ayuda a crear un esquema de abstracción de la memoria que la separa de la zona lógica que el usuario ve, esto facilita enormemente la tarea a los programadores puesto que no se han de preocupar por limitaciones de memoria RAM.</a:t>
            </a:r>
          </a:p>
          <a:p>
            <a:endParaRPr lang="es-ES" dirty="0"/>
          </a:p>
        </p:txBody>
      </p:sp>
      <p:pic>
        <p:nvPicPr>
          <p:cNvPr id="21506" name="Picture 2" descr="vvvv"/>
          <p:cNvPicPr>
            <a:picLocks noChangeAspect="1" noChangeArrowheads="1"/>
          </p:cNvPicPr>
          <p:nvPr/>
        </p:nvPicPr>
        <p:blipFill>
          <a:blip r:embed="rId3"/>
          <a:srcRect/>
          <a:stretch>
            <a:fillRect/>
          </a:stretch>
        </p:blipFill>
        <p:spPr bwMode="auto">
          <a:xfrm>
            <a:off x="3214678" y="4572008"/>
            <a:ext cx="2201868" cy="1511302"/>
          </a:xfrm>
          <a:prstGeom prst="rect">
            <a:avLst/>
          </a:prstGeom>
          <a:noFill/>
          <a:ln w="9525">
            <a:noFill/>
            <a:miter lim="800000"/>
            <a:headEnd/>
            <a:tailEnd/>
          </a:ln>
        </p:spPr>
      </p:pic>
    </p:spTree>
  </p:cSld>
  <p:clrMapOvr>
    <a:masterClrMapping/>
  </p:clrMapOvr>
  <p:transition>
    <p:dissolve/>
    <p:sndAc>
      <p:stSnd>
        <p:snd r:embed="rId2" name="drumroll.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57158" y="428604"/>
            <a:ext cx="8229600" cy="928694"/>
          </a:xfrm>
        </p:spPr>
        <p:txBody>
          <a:bodyPr>
            <a:normAutofit fontScale="90000"/>
          </a:bodyPr>
          <a:lstStyle/>
          <a:p>
            <a:pPr algn="ctr"/>
            <a:r>
              <a:rPr lang="es-ES" b="1" i="1" dirty="0" smtClean="0">
                <a:solidFill>
                  <a:schemeClr val="accent1"/>
                </a:solidFill>
              </a:rPr>
              <a:t>Historia de los computadores y tipos de computadores</a:t>
            </a:r>
            <a:endParaRPr lang="es-ES" b="1" i="1" dirty="0">
              <a:solidFill>
                <a:schemeClr val="accent1"/>
              </a:solidFill>
            </a:endParaRPr>
          </a:p>
        </p:txBody>
      </p:sp>
      <p:sp>
        <p:nvSpPr>
          <p:cNvPr id="3" name="2 Marcador de contenido"/>
          <p:cNvSpPr>
            <a:spLocks noGrp="1"/>
          </p:cNvSpPr>
          <p:nvPr>
            <p:ph idx="1"/>
          </p:nvPr>
        </p:nvSpPr>
        <p:spPr>
          <a:xfrm>
            <a:off x="457200" y="1935480"/>
            <a:ext cx="8229600" cy="1136330"/>
          </a:xfrm>
        </p:spPr>
        <p:txBody>
          <a:bodyPr>
            <a:normAutofit fontScale="25000" lnSpcReduction="20000"/>
          </a:bodyPr>
          <a:lstStyle/>
          <a:p>
            <a:r>
              <a:rPr lang="es-ES" sz="8600" b="1" i="1" dirty="0" smtClean="0">
                <a:solidFill>
                  <a:schemeClr val="accent1"/>
                </a:solidFill>
                <a:latin typeface="+mj-lt"/>
              </a:rPr>
              <a:t>Hace miles de año se invento en la china el dispositivo llamado ábaco, que constituyó en el primer dispositivo para poder efectuar cálculos.</a:t>
            </a:r>
          </a:p>
          <a:p>
            <a:pPr>
              <a:buNone/>
            </a:pPr>
            <a:endParaRPr lang="es-ES" sz="8600" b="1" i="1" dirty="0" smtClean="0">
              <a:solidFill>
                <a:schemeClr val="accent1"/>
              </a:solidFill>
              <a:latin typeface="+mj-lt"/>
            </a:endParaRPr>
          </a:p>
          <a:p>
            <a:r>
              <a:rPr lang="es-ES" sz="8600" b="1" i="1" dirty="0" smtClean="0">
                <a:solidFill>
                  <a:schemeClr val="accent1"/>
                </a:solidFill>
                <a:latin typeface="+mj-lt"/>
              </a:rPr>
              <a:t>En 1642, Blaine pascal, filosofo y matemático francés, invento la primera máquina de cálculo, de nominada </a:t>
            </a:r>
            <a:r>
              <a:rPr lang="es-ES" sz="8600" b="1" i="1" dirty="0" err="1" smtClean="0">
                <a:solidFill>
                  <a:schemeClr val="accent1"/>
                </a:solidFill>
                <a:latin typeface="+mj-lt"/>
              </a:rPr>
              <a:t>pascalina</a:t>
            </a:r>
            <a:r>
              <a:rPr lang="es-ES" sz="8600" b="1" i="1" dirty="0" smtClean="0">
                <a:solidFill>
                  <a:schemeClr val="accent1"/>
                </a:solidFill>
                <a:latin typeface="+mj-lt"/>
              </a:rPr>
              <a:t>.  </a:t>
            </a:r>
          </a:p>
          <a:p>
            <a:pPr>
              <a:buNone/>
            </a:pPr>
            <a:endParaRPr lang="es-ES" sz="8600" b="1" i="1" dirty="0" smtClean="0">
              <a:solidFill>
                <a:schemeClr val="accent1"/>
              </a:solidFill>
              <a:latin typeface="+mj-lt"/>
            </a:endParaRPr>
          </a:p>
          <a:p>
            <a:r>
              <a:rPr lang="es-ES" sz="8600" b="1" i="1" dirty="0" smtClean="0">
                <a:solidFill>
                  <a:schemeClr val="accent1"/>
                </a:solidFill>
                <a:latin typeface="+mj-lt"/>
              </a:rPr>
              <a:t>Este dispositivo estaba formado por agrupaciones de engranajes y palancas para ingresar los números y hacer sumas y restas.</a:t>
            </a:r>
          </a:p>
          <a:p>
            <a:pPr>
              <a:buNone/>
            </a:pPr>
            <a:endParaRPr lang="es-ES" sz="8600" b="1" i="1" dirty="0" smtClean="0">
              <a:solidFill>
                <a:schemeClr val="accent1"/>
              </a:solidFill>
              <a:latin typeface="+mj-lt"/>
            </a:endParaRPr>
          </a:p>
          <a:p>
            <a:r>
              <a:rPr lang="es-ES" sz="8600" b="1" i="1" dirty="0" smtClean="0">
                <a:solidFill>
                  <a:schemeClr val="accent1"/>
                </a:solidFill>
                <a:latin typeface="+mj-lt"/>
              </a:rPr>
              <a:t>En 1671, el filosofo y matemático alemán </a:t>
            </a:r>
            <a:r>
              <a:rPr lang="es-ES" sz="8600" b="1" i="1" dirty="0" err="1" smtClean="0">
                <a:solidFill>
                  <a:schemeClr val="accent1"/>
                </a:solidFill>
                <a:latin typeface="+mj-lt"/>
              </a:rPr>
              <a:t>Gottfried</a:t>
            </a:r>
            <a:r>
              <a:rPr lang="es-ES" sz="8600" b="1" i="1" dirty="0" smtClean="0">
                <a:solidFill>
                  <a:schemeClr val="accent1"/>
                </a:solidFill>
                <a:latin typeface="+mj-lt"/>
              </a:rPr>
              <a:t>  </a:t>
            </a:r>
            <a:r>
              <a:rPr lang="es-ES" sz="8600" b="1" i="1" dirty="0" err="1" smtClean="0">
                <a:solidFill>
                  <a:schemeClr val="accent1"/>
                </a:solidFill>
                <a:latin typeface="+mj-lt"/>
              </a:rPr>
              <a:t>wilhelm</a:t>
            </a:r>
            <a:r>
              <a:rPr lang="es-ES" sz="8600" b="1" i="1" dirty="0" smtClean="0">
                <a:solidFill>
                  <a:schemeClr val="accent1"/>
                </a:solidFill>
                <a:latin typeface="+mj-lt"/>
              </a:rPr>
              <a:t> </a:t>
            </a:r>
            <a:r>
              <a:rPr lang="es-ES" sz="8600" b="1" i="1" dirty="0" smtClean="0">
                <a:solidFill>
                  <a:schemeClr val="accent1"/>
                </a:solidFill>
                <a:latin typeface="+mj-lt"/>
              </a:rPr>
              <a:t>Leibniz diseño una maquina que calculaba basada en piñones dentados de varios longitudes y con una versión mejorada del mecanismo</a:t>
            </a:r>
            <a:r>
              <a:rPr lang="es-ES" sz="8600" b="1" i="1" dirty="0" smtClean="0">
                <a:solidFill>
                  <a:schemeClr val="accent1"/>
                </a:solidFill>
              </a:rPr>
              <a:t>.</a:t>
            </a:r>
          </a:p>
          <a:p>
            <a:endParaRPr lang="es-ES" dirty="0"/>
          </a:p>
        </p:txBody>
      </p:sp>
    </p:spTree>
  </p:cSld>
  <p:clrMapOvr>
    <a:masterClrMapping/>
  </p:clrMapOvr>
  <p:transition>
    <p:dissolve/>
    <p:sndAc>
      <p:stSnd>
        <p:snd r:embed="rId2" name="drumroll.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603</TotalTime>
  <Words>1724</Words>
  <Application>Microsoft Office PowerPoint</Application>
  <PresentationFormat>Presentación en pantalla (4:3)</PresentationFormat>
  <Paragraphs>348</Paragraphs>
  <Slides>46</Slides>
  <Notes>1</Notes>
  <HiddenSlides>0</HiddenSlides>
  <MMClips>0</MMClips>
  <ScaleCrop>false</ScaleCrop>
  <HeadingPairs>
    <vt:vector size="4" baseType="variant">
      <vt:variant>
        <vt:lpstr>Tema</vt:lpstr>
      </vt:variant>
      <vt:variant>
        <vt:i4>1</vt:i4>
      </vt:variant>
      <vt:variant>
        <vt:lpstr>Títulos de diapositiva</vt:lpstr>
      </vt:variant>
      <vt:variant>
        <vt:i4>46</vt:i4>
      </vt:variant>
    </vt:vector>
  </HeadingPairs>
  <TitlesOfParts>
    <vt:vector size="47" baseType="lpstr">
      <vt:lpstr>Flujo</vt:lpstr>
      <vt:lpstr> Arquitectura de computadores </vt:lpstr>
      <vt:lpstr>      Órdenes de magnitud          de información</vt:lpstr>
      <vt:lpstr> BINARIO A DECIMAL </vt:lpstr>
      <vt:lpstr> Memorias y tipos </vt:lpstr>
      <vt:lpstr> Memoria ROM </vt:lpstr>
      <vt:lpstr>Memoria RAM</vt:lpstr>
      <vt:lpstr>                                                                                   Memoria cache </vt:lpstr>
      <vt:lpstr>Memoria virtual</vt:lpstr>
      <vt:lpstr>Historia de los computadores y tipos de computadores</vt:lpstr>
      <vt:lpstr>Historia de los computadores</vt:lpstr>
      <vt:lpstr>Súper computadora</vt:lpstr>
      <vt:lpstr>Macro computadora</vt:lpstr>
      <vt:lpstr>      Mini computadora</vt:lpstr>
      <vt:lpstr>Computadora personal</vt:lpstr>
      <vt:lpstr>Código fuente</vt:lpstr>
      <vt:lpstr>Código objeto</vt:lpstr>
      <vt:lpstr>Software y  sus tipos </vt:lpstr>
      <vt:lpstr>Software de aplicación </vt:lpstr>
      <vt:lpstr>Software de programación</vt:lpstr>
      <vt:lpstr>Software de sistema</vt:lpstr>
      <vt:lpstr>Hardware y  sus tipos</vt:lpstr>
      <vt:lpstr>HARDWARE BÁSICO</vt:lpstr>
      <vt:lpstr>HARDWARE COMPLEMENTARIO</vt:lpstr>
      <vt:lpstr>HARDWARE DE                     ALMACENAMIENTO</vt:lpstr>
      <vt:lpstr>HARDWARE DE PROCESAMIENTO</vt:lpstr>
      <vt:lpstr>HARDWARE DE ENTRADA</vt:lpstr>
      <vt:lpstr>HARDWARE DE SALIDA</vt:lpstr>
      <vt:lpstr>HISTORIA DE LOS PROCESADORES </vt:lpstr>
      <vt:lpstr>Evolución de los procesadores</vt:lpstr>
      <vt:lpstr>Software  libre </vt:lpstr>
      <vt:lpstr>PROYECTO GNU </vt:lpstr>
      <vt:lpstr>Licencia de software y  sus faces   Licenciante y Licenciatario  </vt:lpstr>
      <vt:lpstr> Licenciante </vt:lpstr>
      <vt:lpstr>Licenciatario</vt:lpstr>
      <vt:lpstr>SISTEMAS OPERATIVOS MOVILES </vt:lpstr>
      <vt:lpstr>Tipos de sistemas operativos móviles </vt:lpstr>
      <vt:lpstr>derechos de autor </vt:lpstr>
      <vt:lpstr>LENGUAGE DE PROGRAMACION </vt:lpstr>
      <vt:lpstr>le presento algunos lenguajes de programación</vt:lpstr>
      <vt:lpstr>patentes</vt:lpstr>
      <vt:lpstr>Ingeniera de software </vt:lpstr>
      <vt:lpstr> Ciclo de Vida del Software </vt:lpstr>
      <vt:lpstr>       metodologías de desarrollo </vt:lpstr>
      <vt:lpstr>sistema de archivos </vt:lpstr>
      <vt:lpstr>Ensayo  </vt:lpstr>
      <vt:lpstr> MUCHAS  GRACIAS  PROFESOR MAICOL POR LA OPROTUNIDAD. </vt:lpstr>
    </vt:vector>
  </TitlesOfParts>
  <Company>Casa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Órdenes de magnitud de información: </dc:title>
  <dc:creator>NESTOR</dc:creator>
  <cp:lastModifiedBy>NESTOR</cp:lastModifiedBy>
  <cp:revision>65</cp:revision>
  <dcterms:created xsi:type="dcterms:W3CDTF">2012-06-30T23:08:45Z</dcterms:created>
  <dcterms:modified xsi:type="dcterms:W3CDTF">2012-07-02T19:15:13Z</dcterms:modified>
</cp:coreProperties>
</file>